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7" r:id="rId4"/>
  </p:sldMasterIdLst>
  <p:notesMasterIdLst>
    <p:notesMasterId r:id="rId43"/>
  </p:notesMasterIdLst>
  <p:handoutMasterIdLst>
    <p:handoutMasterId r:id="rId44"/>
  </p:handoutMasterIdLst>
  <p:sldIdLst>
    <p:sldId id="256" r:id="rId5"/>
    <p:sldId id="258" r:id="rId6"/>
    <p:sldId id="815" r:id="rId7"/>
    <p:sldId id="844" r:id="rId8"/>
    <p:sldId id="816" r:id="rId9"/>
    <p:sldId id="817" r:id="rId10"/>
    <p:sldId id="825" r:id="rId11"/>
    <p:sldId id="826" r:id="rId12"/>
    <p:sldId id="827" r:id="rId13"/>
    <p:sldId id="828" r:id="rId14"/>
    <p:sldId id="829" r:id="rId15"/>
    <p:sldId id="818" r:id="rId16"/>
    <p:sldId id="830" r:id="rId17"/>
    <p:sldId id="831" r:id="rId18"/>
    <p:sldId id="819" r:id="rId19"/>
    <p:sldId id="833" r:id="rId20"/>
    <p:sldId id="832" r:id="rId21"/>
    <p:sldId id="820" r:id="rId22"/>
    <p:sldId id="847" r:id="rId23"/>
    <p:sldId id="846" r:id="rId24"/>
    <p:sldId id="835" r:id="rId25"/>
    <p:sldId id="836" r:id="rId26"/>
    <p:sldId id="837" r:id="rId27"/>
    <p:sldId id="838" r:id="rId28"/>
    <p:sldId id="839" r:id="rId29"/>
    <p:sldId id="840" r:id="rId30"/>
    <p:sldId id="821" r:id="rId31"/>
    <p:sldId id="822" r:id="rId32"/>
    <p:sldId id="823" r:id="rId33"/>
    <p:sldId id="841" r:id="rId34"/>
    <p:sldId id="842" r:id="rId35"/>
    <p:sldId id="834" r:id="rId36"/>
    <p:sldId id="843" r:id="rId37"/>
    <p:sldId id="845" r:id="rId38"/>
    <p:sldId id="320" r:id="rId39"/>
    <p:sldId id="325" r:id="rId40"/>
    <p:sldId id="781" r:id="rId41"/>
    <p:sldId id="269" r:id="rId42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ltran" id="{4EC29510-1A12-4CF5-8C5B-CA46C024800B}">
          <p14:sldIdLst>
            <p14:sldId id="256"/>
            <p14:sldId id="258"/>
            <p14:sldId id="815"/>
            <p14:sldId id="844"/>
            <p14:sldId id="816"/>
            <p14:sldId id="817"/>
            <p14:sldId id="825"/>
            <p14:sldId id="826"/>
            <p14:sldId id="827"/>
            <p14:sldId id="828"/>
            <p14:sldId id="829"/>
            <p14:sldId id="818"/>
            <p14:sldId id="830"/>
            <p14:sldId id="831"/>
            <p14:sldId id="819"/>
            <p14:sldId id="833"/>
            <p14:sldId id="832"/>
            <p14:sldId id="820"/>
            <p14:sldId id="847"/>
            <p14:sldId id="846"/>
            <p14:sldId id="835"/>
            <p14:sldId id="836"/>
            <p14:sldId id="837"/>
            <p14:sldId id="838"/>
            <p14:sldId id="839"/>
            <p14:sldId id="840"/>
            <p14:sldId id="821"/>
            <p14:sldId id="822"/>
            <p14:sldId id="823"/>
            <p14:sldId id="841"/>
            <p14:sldId id="842"/>
            <p14:sldId id="834"/>
            <p14:sldId id="843"/>
            <p14:sldId id="845"/>
            <p14:sldId id="320"/>
            <p14:sldId id="325"/>
            <p14:sldId id="781"/>
            <p14:sldId id="269"/>
          </p14:sldIdLst>
        </p14:section>
        <p14:section name="How to use" id="{E45D6C2F-3BD1-4295-AEEC-F6C1304FCA3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259">
          <p15:clr>
            <a:srgbClr val="A4A3A4"/>
          </p15:clr>
        </p15:guide>
        <p15:guide id="3" orient="horz" pos="1166">
          <p15:clr>
            <a:srgbClr val="A4A3A4"/>
          </p15:clr>
        </p15:guide>
        <p15:guide id="4" orient="horz" pos="821">
          <p15:clr>
            <a:srgbClr val="A4A3A4"/>
          </p15:clr>
        </p15:guide>
        <p15:guide id="5" orient="horz" pos="2777">
          <p15:clr>
            <a:srgbClr val="A4A3A4"/>
          </p15:clr>
        </p15:guide>
        <p15:guide id="6" orient="horz" pos="3026">
          <p15:clr>
            <a:srgbClr val="A4A3A4"/>
          </p15:clr>
        </p15:guide>
        <p15:guide id="7" orient="horz" pos="1869">
          <p15:clr>
            <a:srgbClr val="A4A3A4"/>
          </p15:clr>
        </p15:guide>
        <p15:guide id="8" orient="horz" pos="191">
          <p15:clr>
            <a:srgbClr val="A4A3A4"/>
          </p15:clr>
        </p15:guide>
        <p15:guide id="9" orient="horz" pos="531">
          <p15:clr>
            <a:srgbClr val="A4A3A4"/>
          </p15:clr>
        </p15:guide>
        <p15:guide id="10" orient="horz" pos="2198">
          <p15:clr>
            <a:srgbClr val="A4A3A4"/>
          </p15:clr>
        </p15:guide>
        <p15:guide id="11" orient="horz" pos="3009">
          <p15:clr>
            <a:srgbClr val="A4A3A4"/>
          </p15:clr>
        </p15:guide>
        <p15:guide id="12" pos="2880">
          <p15:clr>
            <a:srgbClr val="A4A3A4"/>
          </p15:clr>
        </p15:guide>
        <p15:guide id="13" pos="567">
          <p15:clr>
            <a:srgbClr val="A4A3A4"/>
          </p15:clr>
        </p15:guide>
        <p15:guide id="14" pos="5193">
          <p15:clr>
            <a:srgbClr val="A4A3A4"/>
          </p15:clr>
        </p15:guide>
        <p15:guide id="15" pos="5534">
          <p15:clr>
            <a:srgbClr val="A4A3A4"/>
          </p15:clr>
        </p15:guide>
        <p15:guide id="16" pos="226">
          <p15:clr>
            <a:srgbClr val="A4A3A4"/>
          </p15:clr>
        </p15:guide>
        <p15:guide id="17" pos="72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1E"/>
    <a:srgbClr val="E63241"/>
    <a:srgbClr val="DCDC00"/>
    <a:srgbClr val="5F8291"/>
    <a:srgbClr val="EAEAEA"/>
    <a:srgbClr val="E12364"/>
    <a:srgbClr val="464B69"/>
    <a:srgbClr val="5F509B"/>
    <a:srgbClr val="00B4B9"/>
    <a:srgbClr val="EB5F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233" autoAdjust="0"/>
    <p:restoredTop sz="95867" autoAdjust="0"/>
  </p:normalViewPr>
  <p:slideViewPr>
    <p:cSldViewPr showGuides="1">
      <p:cViewPr varScale="1">
        <p:scale>
          <a:sx n="103" d="100"/>
          <a:sy n="103" d="100"/>
        </p:scale>
        <p:origin x="184" y="832"/>
      </p:cViewPr>
      <p:guideLst>
        <p:guide orient="horz" pos="1620"/>
        <p:guide orient="horz" pos="259"/>
        <p:guide orient="horz" pos="1166"/>
        <p:guide orient="horz" pos="821"/>
        <p:guide orient="horz" pos="2777"/>
        <p:guide orient="horz" pos="3026"/>
        <p:guide orient="horz" pos="1869"/>
        <p:guide orient="horz" pos="191"/>
        <p:guide orient="horz" pos="531"/>
        <p:guide orient="horz" pos="2198"/>
        <p:guide orient="horz" pos="3009"/>
        <p:guide pos="2880"/>
        <p:guide pos="567"/>
        <p:guide pos="5193"/>
        <p:guide pos="5534"/>
        <p:guide pos="226"/>
        <p:guide pos="72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36"/>
    </p:cViewPr>
  </p:sorterViewPr>
  <p:notesViewPr>
    <p:cSldViewPr showGuides="1">
      <p:cViewPr varScale="1">
        <p:scale>
          <a:sx n="79" d="100"/>
          <a:sy n="79" d="100"/>
        </p:scale>
        <p:origin x="-315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72A03-8192-4C8E-851E-DA871DEC8922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E02B30-12CB-41F2-81B0-A9C2A6B11C9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68539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gif>
</file>

<file path=ppt/media/image4.png>
</file>

<file path=ppt/media/image40.gif>
</file>

<file path=ppt/media/image41.png>
</file>

<file path=ppt/media/image42.png>
</file>

<file path=ppt/media/image43.jpeg>
</file>

<file path=ppt/media/image44.png>
</file>

<file path=ppt/media/image45.png>
</file>

<file path=ppt/media/image46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680E798-53FF-4C51-A981-953463752515}" type="datetimeFigureOut">
              <a:rPr lang="fr-FR" smtClean="0"/>
              <a:pPr/>
              <a:t>09/03/2021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1B06CD8F-B7ED-4A05-9FB1-A01CC0EF02CC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1662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bg bwMode="gray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6" y="3127188"/>
            <a:ext cx="8426449" cy="576000"/>
          </a:xfrm>
        </p:spPr>
        <p:txBody>
          <a:bodyPr/>
          <a:lstStyle>
            <a:lvl1pPr marL="0" indent="0" algn="ctr">
              <a:buNone/>
              <a:defRPr sz="15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/>
              <a:t>00.00.2017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359999" y="403199"/>
            <a:ext cx="8427600" cy="2538000"/>
          </a:xfrm>
        </p:spPr>
        <p:txBody>
          <a:bodyPr anchor="b" anchorCtr="0"/>
          <a:lstStyle>
            <a:lvl1pPr marL="0" indent="0">
              <a:lnSpc>
                <a:spcPct val="95000"/>
              </a:lnSpc>
              <a:buFont typeface="Arial" panose="020B0604020202020204" pitchFamily="34" charset="0"/>
              <a:buNone/>
              <a:defRPr sz="3000">
                <a:solidFill>
                  <a:schemeClr val="bg1"/>
                </a:solidFill>
              </a:defRPr>
            </a:lvl1pPr>
            <a:lvl2pPr marL="0" indent="0">
              <a:lnSpc>
                <a:spcPct val="95000"/>
              </a:lnSpc>
              <a:buNone/>
              <a:defRPr sz="25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Title</a:t>
            </a:r>
          </a:p>
          <a:p>
            <a:pPr lvl="1"/>
            <a:r>
              <a:rPr lang="en-US" noProof="0" dirty="0"/>
              <a:t>Subtitle</a:t>
            </a:r>
          </a:p>
        </p:txBody>
      </p:sp>
      <p:pic>
        <p:nvPicPr>
          <p:cNvPr id="11" name="Image 10" descr="Une image contenant dessin&#10;&#10;Description générée automatiquement">
            <a:extLst>
              <a:ext uri="{FF2B5EF4-FFF2-40B4-BE49-F238E27FC236}">
                <a16:creationId xmlns:a16="http://schemas.microsoft.com/office/drawing/2014/main" id="{19B53DAE-D1EA-47DC-B844-EF35A23177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950" y="4320000"/>
            <a:ext cx="1706864" cy="6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610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631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F8EFE21F-E517-43AF-A947-8BCB89548B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76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541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5F8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9D488EAA-52A6-488F-84FD-8390B804051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92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381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DC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769C7CB4-9E17-4BBC-A616-4B3AA9D7C2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65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7506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FFCD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CCA0AA55-4BA6-4A33-80D9-1FB54FBB8F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684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7670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A1CA6FFF-4100-4072-A3F1-7D41AE49D41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663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1787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E63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F9D8CAF3-6922-46E9-A62B-0FA3AEAF35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833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527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AB7BED9D-258E-41C7-AD15-29316DBFAB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50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214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EB5D446C-A6B8-4F6C-B395-E2418A6C50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989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 algn="l"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/>
        <p:txBody>
          <a:bodyPr/>
          <a:lstStyle/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3466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5" y="1851025"/>
            <a:ext cx="2700000" cy="255746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10" name="Espace réservé du texte 5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21472" y="1851025"/>
            <a:ext cx="2700000" cy="255746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11" name="Espace réservé du texte 5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084168" y="1851025"/>
            <a:ext cx="2701057" cy="255746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</p:spTree>
    <p:extLst>
      <p:ext uri="{BB962C8B-B14F-4D97-AF65-F5344CB8AC3E}">
        <p14:creationId xmlns:p14="http://schemas.microsoft.com/office/powerpoint/2010/main" val="2963419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&amp;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0"/>
            <a:ext cx="9144000" cy="2664000"/>
          </a:xfrm>
          <a:solidFill>
            <a:srgbClr val="FFCD1E"/>
          </a:solidFill>
          <a:ln>
            <a:solidFill>
              <a:schemeClr val="bg1">
                <a:alpha val="0"/>
              </a:schemeClr>
            </a:solidFill>
          </a:ln>
        </p:spPr>
        <p:txBody>
          <a:bodyPr/>
          <a:lstStyle>
            <a:lvl1pPr>
              <a:defRPr sz="100" baseline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 dirty="0"/>
              <a:t> </a:t>
            </a:r>
          </a:p>
        </p:txBody>
      </p:sp>
      <p:sp>
        <p:nvSpPr>
          <p:cNvPr id="19" name="Espace réservé pour une image 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115616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0" name="Espace réservé pour une image  4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121505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1" name="Espace réservé pour une image 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316794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2" name="Espace réservé pour une image  4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517972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3" name="Espace réservé pour une image 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4719150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4" name="Espace réservé pour une image  4"/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5920328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5" y="4020478"/>
            <a:ext cx="8426449" cy="459484"/>
          </a:xfrm>
        </p:spPr>
        <p:txBody>
          <a:bodyPr/>
          <a:lstStyle>
            <a:lvl1pPr marL="0" indent="0" algn="ctr">
              <a:buNone/>
              <a:defRPr sz="1100" b="1">
                <a:solidFill>
                  <a:schemeClr val="accent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/>
              <a:t>00.00.2017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 dirty="0"/>
              <a:t>Date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 dirty="0"/>
              <a:t>Presentation title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2678400"/>
            <a:ext cx="8427600" cy="1184400"/>
          </a:xfrm>
        </p:spPr>
        <p:txBody>
          <a:bodyPr anchor="b" anchorCtr="0"/>
          <a:lstStyle>
            <a:lvl1pPr marL="0" indent="0">
              <a:lnSpc>
                <a:spcPct val="95000"/>
              </a:lnSpc>
              <a:buFont typeface="Arial" panose="020B0604020202020204" pitchFamily="34" charset="0"/>
              <a:buNone/>
              <a:defRPr sz="2170"/>
            </a:lvl1pPr>
            <a:lvl2pPr marL="0" indent="0">
              <a:lnSpc>
                <a:spcPct val="95000"/>
              </a:lnSpc>
              <a:buNone/>
              <a:defRPr sz="1600"/>
            </a:lvl2pPr>
          </a:lstStyle>
          <a:p>
            <a:pPr lvl="0"/>
            <a:r>
              <a:rPr lang="en-US" noProof="0" dirty="0"/>
              <a:t>Title</a:t>
            </a:r>
          </a:p>
          <a:p>
            <a:pPr lvl="1"/>
            <a:r>
              <a:rPr lang="en-US" noProof="0" dirty="0"/>
              <a:t>Subtitle</a:t>
            </a:r>
          </a:p>
        </p:txBody>
      </p:sp>
      <p:pic>
        <p:nvPicPr>
          <p:cNvPr id="15" name="Image 14" descr="Une image contenant horloge&#10;&#10;Description générée automatiquement">
            <a:extLst>
              <a:ext uri="{FF2B5EF4-FFF2-40B4-BE49-F238E27FC236}">
                <a16:creationId xmlns:a16="http://schemas.microsoft.com/office/drawing/2014/main" id="{8269E9BE-26C9-49FA-A67B-842A083CB1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999" y="4320000"/>
            <a:ext cx="1620000" cy="68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1356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51520" y="1563688"/>
            <a:ext cx="1800225" cy="28448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  <a:lvl2pPr>
              <a:defRPr>
                <a:solidFill>
                  <a:schemeClr val="accent4"/>
                </a:solidFill>
              </a:defRPr>
            </a:lvl2pPr>
            <a:lvl3pPr>
              <a:defRPr>
                <a:solidFill>
                  <a:schemeClr val="accent4"/>
                </a:solidFill>
              </a:defRPr>
            </a:lvl3pPr>
            <a:lvl4pPr>
              <a:defRPr>
                <a:solidFill>
                  <a:schemeClr val="accent4"/>
                </a:solidFill>
              </a:defRPr>
            </a:lvl4pPr>
            <a:lvl5pPr>
              <a:defRPr>
                <a:solidFill>
                  <a:schemeClr val="accent4"/>
                </a:solidFill>
              </a:defRPr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8" name="Espace réservé pour une image  7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161283" y="0"/>
            <a:ext cx="1727200" cy="2628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4" name="Espace réservé pour une image  7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2161283" y="2839500"/>
            <a:ext cx="1728000" cy="2304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5" name="Espace réservé pour une image  7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995936" y="0"/>
            <a:ext cx="1727200" cy="2124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6" name="Espace réservé pour une image  7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995936" y="2335500"/>
            <a:ext cx="1728000" cy="2808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7" name="Espace réservé pour une image  7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5830236" y="-3650"/>
            <a:ext cx="1727200" cy="2916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8" name="Espace réservé pour une image  7"/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5830236" y="3127500"/>
            <a:ext cx="1728000" cy="2016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9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20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21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pour une image 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998462" y="864411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584325" y="1736148"/>
            <a:ext cx="1692275" cy="83560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4" name="Espace réservé pour une image 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140000" y="864411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725863" y="1736148"/>
            <a:ext cx="1692275" cy="83560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6" name="Espace réservé pour une image 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00192" y="864411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5886055" y="1736148"/>
            <a:ext cx="1692275" cy="83560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58775" y="3291830"/>
            <a:ext cx="8426450" cy="1116658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5" name="Espace réservé pour une image  4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9144000" cy="2934000"/>
          </a:xfrm>
          <a:solidFill>
            <a:srgbClr val="EAEAEA"/>
          </a:solidFill>
        </p:spPr>
        <p:txBody>
          <a:bodyPr bIns="1548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 then </a:t>
            </a:r>
            <a:br>
              <a:rPr lang="en-US" noProof="0" dirty="0"/>
            </a:br>
            <a:r>
              <a:rPr lang="en-US" noProof="0" dirty="0"/>
              <a:t>place the visual into background position </a:t>
            </a:r>
            <a:br>
              <a:rPr lang="en-US" noProof="0" dirty="0"/>
            </a:br>
            <a:r>
              <a:rPr lang="en-US" noProof="0" dirty="0"/>
              <a:t>(Right click with the mouse / Send to back)</a:t>
            </a:r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texte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655378" y="3111810"/>
            <a:ext cx="936104" cy="828000"/>
          </a:xfrm>
          <a:prstGeom prst="callout2">
            <a:avLst>
              <a:gd name="adj1" fmla="val 43813"/>
              <a:gd name="adj2" fmla="val -10594"/>
              <a:gd name="adj3" fmla="val 43813"/>
              <a:gd name="adj4" fmla="val -42349"/>
              <a:gd name="adj5" fmla="val 3930"/>
              <a:gd name="adj6" fmla="val -74212"/>
            </a:avLst>
          </a:prstGeom>
          <a:ln>
            <a:solidFill>
              <a:schemeClr val="accent1"/>
            </a:solidFill>
          </a:ln>
        </p:spPr>
        <p:txBody>
          <a:bodyPr anchor="ctr" anchorCtr="0"/>
          <a:lstStyle>
            <a:lvl1pPr algn="l">
              <a:defRPr sz="1000" b="1">
                <a:solidFill>
                  <a:schemeClr val="accent1"/>
                </a:solidFill>
              </a:defRPr>
            </a:lvl1pPr>
            <a:lvl2pPr algn="l">
              <a:defRPr sz="1000" b="1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5" name="Espace réservé du texte 4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519772" y="3111810"/>
            <a:ext cx="936104" cy="828000"/>
          </a:xfrm>
          <a:prstGeom prst="callout2">
            <a:avLst>
              <a:gd name="adj1" fmla="val 44643"/>
              <a:gd name="adj2" fmla="val 114996"/>
              <a:gd name="adj3" fmla="val 44643"/>
              <a:gd name="adj4" fmla="val 145669"/>
              <a:gd name="adj5" fmla="val 3100"/>
              <a:gd name="adj6" fmla="val 176234"/>
            </a:avLst>
          </a:prstGeom>
          <a:ln>
            <a:solidFill>
              <a:schemeClr val="accent5"/>
            </a:solidFill>
          </a:ln>
        </p:spPr>
        <p:txBody>
          <a:bodyPr anchor="ctr" anchorCtr="0"/>
          <a:lstStyle>
            <a:lvl1pPr algn="r">
              <a:defRPr sz="1000" b="1">
                <a:solidFill>
                  <a:schemeClr val="accent5"/>
                </a:solidFill>
              </a:defRPr>
            </a:lvl1pPr>
            <a:lvl2pPr algn="r">
              <a:defRPr sz="1000" b="1">
                <a:solidFill>
                  <a:schemeClr val="accent5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0" name="Espace réservé du texte 4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2519773" y="1308429"/>
            <a:ext cx="936104" cy="828000"/>
          </a:xfrm>
          <a:prstGeom prst="callout2">
            <a:avLst>
              <a:gd name="adj1" fmla="val 48795"/>
              <a:gd name="adj2" fmla="val 112793"/>
              <a:gd name="adj3" fmla="val 48795"/>
              <a:gd name="adj4" fmla="val 145669"/>
              <a:gd name="adj5" fmla="val 85303"/>
              <a:gd name="adj6" fmla="val 178437"/>
            </a:avLst>
          </a:prstGeom>
          <a:ln>
            <a:solidFill>
              <a:schemeClr val="bg2"/>
            </a:solidFill>
          </a:ln>
        </p:spPr>
        <p:txBody>
          <a:bodyPr anchor="ctr" anchorCtr="0"/>
          <a:lstStyle>
            <a:lvl1pPr algn="r">
              <a:defRPr sz="1000" b="1">
                <a:solidFill>
                  <a:schemeClr val="bg2"/>
                </a:solidFill>
              </a:defRPr>
            </a:lvl1pPr>
            <a:lvl2pPr algn="r">
              <a:defRPr sz="1000" b="1">
                <a:solidFill>
                  <a:schemeClr val="bg2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655378" y="1304237"/>
            <a:ext cx="936104" cy="828000"/>
          </a:xfrm>
          <a:prstGeom prst="callout2">
            <a:avLst>
              <a:gd name="adj1" fmla="val 48795"/>
              <a:gd name="adj2" fmla="val -10594"/>
              <a:gd name="adj3" fmla="val 48794"/>
              <a:gd name="adj4" fmla="val -43818"/>
              <a:gd name="adj5" fmla="val 81982"/>
              <a:gd name="adj6" fmla="val -72009"/>
            </a:avLst>
          </a:prstGeom>
          <a:ln>
            <a:solidFill>
              <a:srgbClr val="FFCD1E"/>
            </a:solidFill>
          </a:ln>
        </p:spPr>
        <p:txBody>
          <a:bodyPr anchor="ctr" anchorCtr="0"/>
          <a:lstStyle>
            <a:lvl1pPr algn="l">
              <a:defRPr sz="1000" b="1">
                <a:solidFill>
                  <a:srgbClr val="FFCD1E"/>
                </a:solidFill>
              </a:defRPr>
            </a:lvl1pPr>
            <a:lvl2pPr algn="l">
              <a:defRPr sz="1000" b="1">
                <a:solidFill>
                  <a:srgbClr val="FFCD1E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791580" y="1304237"/>
            <a:ext cx="1728192" cy="763457"/>
          </a:xfrm>
          <a:prstGeom prst="roundRect">
            <a:avLst>
              <a:gd name="adj" fmla="val 5779"/>
            </a:avLst>
          </a:prstGeom>
          <a:solidFill>
            <a:schemeClr val="bg2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 bwMode="gray">
          <a:xfrm>
            <a:off x="358776" y="438663"/>
            <a:ext cx="8426450" cy="648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91579" y="3107618"/>
            <a:ext cx="1728192" cy="763457"/>
          </a:xfrm>
          <a:prstGeom prst="roundRect">
            <a:avLst>
              <a:gd name="adj" fmla="val 5779"/>
            </a:avLst>
          </a:prstGeom>
          <a:solidFill>
            <a:schemeClr val="accent5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653357" y="3111810"/>
            <a:ext cx="1728192" cy="763457"/>
          </a:xfrm>
          <a:prstGeom prst="roundRect">
            <a:avLst>
              <a:gd name="adj" fmla="val 5779"/>
            </a:avLst>
          </a:prstGeom>
          <a:solidFill>
            <a:schemeClr val="accent1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9" name="Espace réservé du texte 4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653357" y="1304237"/>
            <a:ext cx="1728192" cy="763457"/>
          </a:xfrm>
          <a:prstGeom prst="roundRect">
            <a:avLst>
              <a:gd name="adj" fmla="val 5779"/>
            </a:avLst>
          </a:prstGeom>
          <a:solidFill>
            <a:srgbClr val="FFCD1E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851920" y="1851025"/>
            <a:ext cx="1440805" cy="1441450"/>
          </a:xfrm>
          <a:prstGeom prst="ellipse">
            <a:avLst/>
          </a:prstGeom>
          <a:solidFill>
            <a:schemeClr val="tx2"/>
          </a:solidFill>
        </p:spPr>
        <p:txBody>
          <a:bodyPr anchor="ctr" anchorCtr="0"/>
          <a:lstStyle>
            <a:lvl1pPr>
              <a:lnSpc>
                <a:spcPct val="100000"/>
              </a:lnSpc>
              <a:defRPr sz="10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358776" y="438663"/>
            <a:ext cx="8426450" cy="332887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ableau 4"/>
          <p:cNvSpPr>
            <a:spLocks noGrp="1"/>
          </p:cNvSpPr>
          <p:nvPr>
            <p:ph type="tbl" sz="quarter" idx="13" hasCustomPrompt="1"/>
          </p:nvPr>
        </p:nvSpPr>
        <p:spPr bwMode="gray">
          <a:xfrm>
            <a:off x="358775" y="771525"/>
            <a:ext cx="8426450" cy="3708437"/>
          </a:xfrm>
        </p:spPr>
        <p:txBody>
          <a:bodyPr tIns="540000" anchor="ctr" anchorCtr="0"/>
          <a:lstStyle>
            <a:lvl1pPr>
              <a:defRPr/>
            </a:lvl1pPr>
          </a:lstStyle>
          <a:p>
            <a:r>
              <a:rPr lang="en-US" noProof="0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7012774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358776" y="438663"/>
            <a:ext cx="8426450" cy="648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6" y="1088461"/>
            <a:ext cx="2717512" cy="576262"/>
          </a:xfrm>
        </p:spPr>
        <p:txBody>
          <a:bodyPr/>
          <a:lstStyle>
            <a:lvl1pPr>
              <a:spcAft>
                <a:spcPts val="600"/>
              </a:spcAft>
              <a:defRPr sz="1000" cap="all" baseline="0"/>
            </a:lvl1pPr>
            <a:lvl2pPr marL="0" indent="0">
              <a:buNone/>
              <a:defRPr sz="1000">
                <a:solidFill>
                  <a:srgbClr val="E6324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0" name="Espace réservé du texte 4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44533" y="1851025"/>
            <a:ext cx="1224000" cy="684000"/>
          </a:xfrm>
        </p:spPr>
        <p:txBody>
          <a:bodyPr anchor="ctr" anchorCtr="0"/>
          <a:lstStyle>
            <a:lvl1pPr>
              <a:defRPr sz="1000" b="1"/>
            </a:lvl1pPr>
            <a:lvl2pPr marL="0" indent="0">
              <a:buNone/>
              <a:defRPr sz="1000" b="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619673" y="1844727"/>
            <a:ext cx="684000" cy="684000"/>
          </a:xfrm>
          <a:prstGeom prst="ellipse">
            <a:avLst/>
          </a:prstGeom>
          <a:solidFill>
            <a:srgbClr val="DCDC00"/>
          </a:solidFill>
        </p:spPr>
        <p:txBody>
          <a:bodyPr wrap="none" anchor="ctr" anchorCtr="0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5" name="Espace réservé du texte 4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44533" y="2664587"/>
            <a:ext cx="1224000" cy="684000"/>
          </a:xfrm>
        </p:spPr>
        <p:txBody>
          <a:bodyPr anchor="ctr" anchorCtr="0"/>
          <a:lstStyle>
            <a:lvl1pPr>
              <a:defRPr sz="1000" b="1"/>
            </a:lvl1pPr>
            <a:lvl2pPr marL="0" indent="0">
              <a:buNone/>
              <a:defRPr sz="1000" b="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619673" y="2658289"/>
            <a:ext cx="684000" cy="684000"/>
          </a:xfrm>
          <a:prstGeom prst="ellipse">
            <a:avLst/>
          </a:prstGeom>
          <a:solidFill>
            <a:schemeClr val="accent6"/>
          </a:solidFill>
        </p:spPr>
        <p:txBody>
          <a:bodyPr wrap="none" anchor="ctr" anchorCtr="0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7" name="Espace réservé du texte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344533" y="3478148"/>
            <a:ext cx="1224000" cy="684000"/>
          </a:xfrm>
        </p:spPr>
        <p:txBody>
          <a:bodyPr anchor="ctr" anchorCtr="0"/>
          <a:lstStyle>
            <a:lvl1pPr>
              <a:defRPr sz="1000" b="1"/>
            </a:lvl1pPr>
            <a:lvl2pPr marL="0" indent="0">
              <a:buNone/>
              <a:defRPr sz="1000" b="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19673" y="3471850"/>
            <a:ext cx="684000" cy="684000"/>
          </a:xfrm>
          <a:prstGeom prst="ellipse">
            <a:avLst/>
          </a:prstGeom>
          <a:solidFill>
            <a:schemeClr val="bg2"/>
          </a:solidFill>
        </p:spPr>
        <p:txBody>
          <a:bodyPr wrap="none" anchor="ctr" anchorCtr="0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9" name="Espace réservé du texte 4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213243" y="1088461"/>
            <a:ext cx="2717512" cy="576262"/>
          </a:xfrm>
        </p:spPr>
        <p:txBody>
          <a:bodyPr/>
          <a:lstStyle>
            <a:lvl1pPr>
              <a:spcAft>
                <a:spcPts val="600"/>
              </a:spcAft>
              <a:defRPr sz="1000" cap="all" baseline="0"/>
            </a:lvl1pPr>
            <a:lvl2pPr marL="0" indent="0">
              <a:buNone/>
              <a:defRPr sz="1000">
                <a:solidFill>
                  <a:srgbClr val="E6324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8" name="Espace réservé du graphique 7"/>
          <p:cNvSpPr>
            <a:spLocks noGrp="1"/>
          </p:cNvSpPr>
          <p:nvPr>
            <p:ph type="chart" sz="quarter" idx="21" hasCustomPrompt="1"/>
          </p:nvPr>
        </p:nvSpPr>
        <p:spPr bwMode="gray">
          <a:xfrm>
            <a:off x="3213243" y="1779663"/>
            <a:ext cx="2718000" cy="2628826"/>
          </a:xfrm>
        </p:spPr>
        <p:txBody>
          <a:bodyPr tIns="540000" anchor="ctr" anchorCtr="0"/>
          <a:lstStyle>
            <a:lvl1pPr>
              <a:defRPr/>
            </a:lvl1pPr>
          </a:lstStyle>
          <a:p>
            <a:r>
              <a:rPr lang="en-US" noProof="0" dirty="0"/>
              <a:t>Graph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052092" y="1088461"/>
            <a:ext cx="2717512" cy="576262"/>
          </a:xfrm>
        </p:spPr>
        <p:txBody>
          <a:bodyPr/>
          <a:lstStyle>
            <a:lvl1pPr>
              <a:spcAft>
                <a:spcPts val="600"/>
              </a:spcAft>
              <a:defRPr sz="1000" cap="all" baseline="0"/>
            </a:lvl1pPr>
            <a:lvl2pPr marL="0" indent="0">
              <a:buNone/>
              <a:defRPr sz="1000">
                <a:solidFill>
                  <a:srgbClr val="E6324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21" name="Espace réservé du graphique 7"/>
          <p:cNvSpPr>
            <a:spLocks noGrp="1"/>
          </p:cNvSpPr>
          <p:nvPr>
            <p:ph type="chart" sz="quarter" idx="23" hasCustomPrompt="1"/>
          </p:nvPr>
        </p:nvSpPr>
        <p:spPr bwMode="gray">
          <a:xfrm>
            <a:off x="6052092" y="1779663"/>
            <a:ext cx="2718000" cy="2628826"/>
          </a:xfrm>
        </p:spPr>
        <p:txBody>
          <a:bodyPr tIns="540000" anchor="ctr" anchorCtr="0"/>
          <a:lstStyle/>
          <a:p>
            <a:r>
              <a:rPr lang="en-US" noProof="0" dirty="0"/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22796130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917063" y="1807162"/>
            <a:ext cx="1258888" cy="1260475"/>
          </a:xfrm>
          <a:prstGeom prst="ellipse">
            <a:avLst/>
          </a:prstGeom>
          <a:solidFill>
            <a:srgbClr val="DCDC00"/>
          </a:solidFill>
        </p:spPr>
        <p:txBody>
          <a:bodyPr anchor="ctr" anchorCtr="0"/>
          <a:lstStyle>
            <a:lvl1pPr>
              <a:defRPr sz="2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628635" y="3197171"/>
            <a:ext cx="1835745" cy="1152525"/>
          </a:xfrm>
        </p:spPr>
        <p:txBody>
          <a:bodyPr/>
          <a:lstStyle>
            <a:lvl1pPr>
              <a:defRPr sz="1000" b="1"/>
            </a:lvl1pPr>
            <a:lvl2pPr marL="0" indent="0">
              <a:buNone/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928608" y="1807162"/>
            <a:ext cx="1258888" cy="1260475"/>
          </a:xfrm>
          <a:prstGeom prst="ellipse">
            <a:avLst/>
          </a:prstGeom>
          <a:solidFill>
            <a:schemeClr val="bg2"/>
          </a:solidFill>
        </p:spPr>
        <p:txBody>
          <a:bodyPr anchor="ctr" anchorCtr="0"/>
          <a:lstStyle>
            <a:lvl1pPr>
              <a:defRPr sz="2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0180" y="3197171"/>
            <a:ext cx="1835745" cy="1152525"/>
          </a:xfrm>
        </p:spPr>
        <p:txBody>
          <a:bodyPr/>
          <a:lstStyle>
            <a:lvl1pPr>
              <a:defRPr sz="1000" b="1"/>
            </a:lvl1pPr>
            <a:lvl2pPr marL="0" indent="0">
              <a:buNone/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940152" y="1807162"/>
            <a:ext cx="1258888" cy="1260475"/>
          </a:xfrm>
          <a:prstGeom prst="ellipse">
            <a:avLst/>
          </a:prstGeom>
          <a:solidFill>
            <a:schemeClr val="accent5"/>
          </a:solidFill>
        </p:spPr>
        <p:txBody>
          <a:bodyPr anchor="ctr" anchorCtr="0"/>
          <a:lstStyle>
            <a:lvl1pPr>
              <a:defRPr sz="2200">
                <a:solidFill>
                  <a:srgbClr val="DCDC00"/>
                </a:solidFill>
              </a:defRPr>
            </a:lvl1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651724" y="3197171"/>
            <a:ext cx="1835745" cy="1152525"/>
          </a:xfrm>
        </p:spPr>
        <p:txBody>
          <a:bodyPr/>
          <a:lstStyle>
            <a:lvl1pPr>
              <a:defRPr sz="1000" b="1"/>
            </a:lvl1pPr>
            <a:lvl2pPr marL="0" indent="0">
              <a:buNone/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</p:spTree>
    <p:extLst>
      <p:ext uri="{BB962C8B-B14F-4D97-AF65-F5344CB8AC3E}">
        <p14:creationId xmlns:p14="http://schemas.microsoft.com/office/powerpoint/2010/main" val="29312130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à coins arrondis 1"/>
          <p:cNvSpPr/>
          <p:nvPr userDrawn="1"/>
        </p:nvSpPr>
        <p:spPr bwMode="gray">
          <a:xfrm>
            <a:off x="1572031" y="1979555"/>
            <a:ext cx="936000" cy="1188000"/>
          </a:xfrm>
          <a:prstGeom prst="roundRect">
            <a:avLst>
              <a:gd name="adj" fmla="val 2313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625985" y="2324484"/>
            <a:ext cx="828092" cy="792000"/>
          </a:xfrm>
          <a:solidFill>
            <a:schemeClr val="bg1"/>
          </a:solidFill>
        </p:spPr>
        <p:txBody>
          <a:bodyPr anchor="ctr" anchorCtr="0"/>
          <a:lstStyle>
            <a:lvl1pPr algn="ctr">
              <a:defRPr sz="4500"/>
            </a:lvl1pPr>
          </a:lstStyle>
          <a:p>
            <a:r>
              <a:rPr lang="en-US" noProof="0" dirty="0"/>
              <a:t>00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572000" y="1433476"/>
            <a:ext cx="3132138" cy="2975012"/>
          </a:xfrm>
        </p:spPr>
        <p:txBody>
          <a:bodyPr/>
          <a:lstStyle>
            <a:lvl1pPr>
              <a:spcAft>
                <a:spcPts val="700"/>
              </a:spcAft>
              <a:defRPr sz="1000" b="1" cap="all" baseline="0">
                <a:solidFill>
                  <a:schemeClr val="accent5"/>
                </a:solidFill>
              </a:defRPr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</p:spTree>
    <p:extLst>
      <p:ext uri="{BB962C8B-B14F-4D97-AF65-F5344CB8AC3E}">
        <p14:creationId xmlns:p14="http://schemas.microsoft.com/office/powerpoint/2010/main" val="22930432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 bwMode="gray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8" name="Image 7" descr="Une image contenant dessin&#10;&#10;Description générée automatiquement">
            <a:extLst>
              <a:ext uri="{FF2B5EF4-FFF2-40B4-BE49-F238E27FC236}">
                <a16:creationId xmlns:a16="http://schemas.microsoft.com/office/drawing/2014/main" id="{5883AD58-BDE7-412E-A8F1-AC3C6D2FDDE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16" y="1851750"/>
            <a:ext cx="3555968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047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 NOT USE_Instructi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811" y="1201839"/>
            <a:ext cx="8229600" cy="3380794"/>
          </a:xfrm>
          <a:prstGeom prst="rect">
            <a:avLst/>
          </a:prstGeom>
        </p:spPr>
        <p:txBody>
          <a:bodyPr>
            <a:noAutofit/>
          </a:bodyPr>
          <a:lstStyle>
            <a:lvl1pPr marL="128588" indent="-94655">
              <a:buClr>
                <a:srgbClr val="007EAF"/>
              </a:buClr>
              <a:buFont typeface="Wingdings" panose="05000000000000000000" pitchFamily="2" charset="2"/>
              <a:buChar char="§"/>
              <a:defRPr sz="900">
                <a:solidFill>
                  <a:srgbClr val="000000"/>
                </a:solidFill>
              </a:defRPr>
            </a:lvl1pPr>
            <a:lvl2pPr marL="355402" indent="-128588">
              <a:buClr>
                <a:srgbClr val="007EAF"/>
              </a:buClr>
              <a:buFont typeface="Wingdings" panose="05000000000000000000" pitchFamily="2" charset="2"/>
              <a:buChar char="§"/>
              <a:defRPr sz="788">
                <a:solidFill>
                  <a:srgbClr val="000000"/>
                </a:solidFill>
              </a:defRPr>
            </a:lvl2pPr>
            <a:lvl3pPr marL="548283" indent="-98227">
              <a:buClr>
                <a:srgbClr val="007EAF"/>
              </a:buClr>
              <a:buFont typeface="Wingdings" panose="05000000000000000000" pitchFamily="2" charset="2"/>
              <a:buChar char="§"/>
              <a:defRPr sz="675">
                <a:solidFill>
                  <a:srgbClr val="000000"/>
                </a:solidFill>
              </a:defRPr>
            </a:lvl3pPr>
            <a:lvl4pPr marL="805458" indent="-128588">
              <a:buClr>
                <a:srgbClr val="007EAF"/>
              </a:buClr>
              <a:buFont typeface="Wingdings" panose="05000000000000000000" pitchFamily="2" charset="2"/>
              <a:buChar char="§"/>
              <a:defRPr sz="563">
                <a:solidFill>
                  <a:srgbClr val="000000"/>
                </a:solidFill>
              </a:defRPr>
            </a:lvl4pPr>
            <a:lvl5pPr marL="1028700" indent="-94655">
              <a:buClr>
                <a:srgbClr val="007EAF"/>
              </a:buClr>
              <a:buFont typeface="Wingdings" panose="05000000000000000000" pitchFamily="2" charset="2"/>
              <a:buChar char="§"/>
              <a:defRPr sz="563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673269" y="245540"/>
            <a:ext cx="8229590" cy="4063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solidFill>
                  <a:srgbClr val="007EA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284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&amp;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5" y="4020478"/>
            <a:ext cx="8426449" cy="459484"/>
          </a:xfrm>
        </p:spPr>
        <p:txBody>
          <a:bodyPr/>
          <a:lstStyle>
            <a:lvl1pPr marL="0" indent="0" algn="ctr">
              <a:buNone/>
              <a:defRPr sz="1100" b="1">
                <a:solidFill>
                  <a:schemeClr val="accent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/>
              <a:t>00.00.2017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Espace réservé pour une image  11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0"/>
            <a:ext cx="9144000" cy="2664000"/>
          </a:xfrm>
          <a:solidFill>
            <a:srgbClr val="EAEAEA"/>
          </a:solidFill>
        </p:spPr>
        <p:txBody>
          <a:bodyPr tIns="540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2678400"/>
            <a:ext cx="8427600" cy="1184400"/>
          </a:xfrm>
        </p:spPr>
        <p:txBody>
          <a:bodyPr anchor="b" anchorCtr="0"/>
          <a:lstStyle>
            <a:lvl1pPr marL="0" indent="0">
              <a:lnSpc>
                <a:spcPct val="95000"/>
              </a:lnSpc>
              <a:buFont typeface="Arial" panose="020B0604020202020204" pitchFamily="34" charset="0"/>
              <a:buNone/>
              <a:defRPr sz="2170"/>
            </a:lvl1pPr>
            <a:lvl2pPr marL="0" indent="0">
              <a:lnSpc>
                <a:spcPct val="95000"/>
              </a:lnSpc>
              <a:buNone/>
              <a:defRPr sz="1600"/>
            </a:lvl2pPr>
          </a:lstStyle>
          <a:p>
            <a:pPr lvl="0"/>
            <a:r>
              <a:rPr lang="en-US" noProof="0" dirty="0"/>
              <a:t>Title</a:t>
            </a:r>
          </a:p>
          <a:p>
            <a:pPr lvl="1"/>
            <a:r>
              <a:rPr lang="en-US" noProof="0" dirty="0"/>
              <a:t>Subtitle</a:t>
            </a:r>
          </a:p>
        </p:txBody>
      </p:sp>
      <p:pic>
        <p:nvPicPr>
          <p:cNvPr id="17" name="Image 16" descr="Une image contenant horloge&#10;&#10;Description générée automatiquement">
            <a:extLst>
              <a:ext uri="{FF2B5EF4-FFF2-40B4-BE49-F238E27FC236}">
                <a16:creationId xmlns:a16="http://schemas.microsoft.com/office/drawing/2014/main" id="{3B71FF5D-34FC-476D-B814-A841F274A8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999" y="4320000"/>
            <a:ext cx="1620000" cy="68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633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 algn="l">
              <a:defRPr sz="3000" b="0">
                <a:solidFill>
                  <a:schemeClr val="accent4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34761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166776" y="1455571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1858871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166776" y="1966828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2370128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166776" y="2478085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2881385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166776" y="2989342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83568" y="3392642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1166776" y="3500599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83568" y="3903898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1" name="Espace réservé du texte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1166776" y="4011855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31679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 algn="l">
              <a:defRPr sz="3000" b="0">
                <a:solidFill>
                  <a:schemeClr val="accent4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616" y="1707710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166825" y="1815666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616" y="236652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166825" y="2474480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616" y="3025339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166825" y="3133295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398080" y="1707710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881289" y="1815666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3398080" y="236652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881289" y="2474480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398080" y="3025339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1" name="Espace réservé du texte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881289" y="3133295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135551" y="1707710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3" name="Espace réservé du texte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18760" y="1815666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4" name="Espace réservé du texte 4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135551" y="236652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5" name="Espace réservé du texte 7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618760" y="2474480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6" name="Espace réservé du texte 4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135551" y="3025339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7" name="Espace réservé du texte 7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618760" y="3133295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218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2" name="Image 11" descr="Une image contenant dessin&#10;&#10;Description générée automatiquement">
            <a:extLst>
              <a:ext uri="{FF2B5EF4-FFF2-40B4-BE49-F238E27FC236}">
                <a16:creationId xmlns:a16="http://schemas.microsoft.com/office/drawing/2014/main" id="{63A402AB-4F55-4FAC-8149-1DE54E1B93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291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A9DA3FBB-7E34-4383-AEB3-8C6FE4990A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83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393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4" name="Image 13" descr="Une image contenant dessin&#10;&#10;Description générée automatiquement">
            <a:extLst>
              <a:ext uri="{FF2B5EF4-FFF2-40B4-BE49-F238E27FC236}">
                <a16:creationId xmlns:a16="http://schemas.microsoft.com/office/drawing/2014/main" id="{2330183D-83EF-47F2-9E39-B5D5B1956B1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7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166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756A637A-37B8-4E09-B9AC-0E1923D9B5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4485601"/>
            <a:ext cx="1350000" cy="5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gray">
          <a:xfrm>
            <a:off x="358776" y="438663"/>
            <a:ext cx="8426450" cy="8913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gray">
          <a:xfrm>
            <a:off x="358775" y="1851671"/>
            <a:ext cx="8426450" cy="255628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-3683" y="4803775"/>
            <a:ext cx="358776" cy="3397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510421" y="4551970"/>
            <a:ext cx="684000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800">
                <a:solidFill>
                  <a:schemeClr val="accent4"/>
                </a:solidFill>
              </a:defRPr>
            </a:lvl1pPr>
          </a:lstStyle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-508" y="4551970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r">
              <a:defRPr sz="800">
                <a:solidFill>
                  <a:schemeClr val="accent4"/>
                </a:solidFill>
              </a:defRPr>
            </a:lvl1pPr>
          </a:lstStyle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8" name="Image 7" descr="Une image contenant horloge&#10;&#10;Description générée automatiquement">
            <a:extLst>
              <a:ext uri="{FF2B5EF4-FFF2-40B4-BE49-F238E27FC236}">
                <a16:creationId xmlns:a16="http://schemas.microsoft.com/office/drawing/2014/main" id="{DFFC9836-2A39-4359-B74D-8B8EF0AC83C5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020" y="4482000"/>
            <a:ext cx="1268452" cy="540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36" r:id="rId2"/>
    <p:sldLayoutId id="2147483821" r:id="rId3"/>
    <p:sldLayoutId id="2147483837" r:id="rId4"/>
    <p:sldLayoutId id="2147483809" r:id="rId5"/>
    <p:sldLayoutId id="2147483810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  <p:sldLayoutId id="2147483833" r:id="rId18"/>
    <p:sldLayoutId id="2147483834" r:id="rId19"/>
    <p:sldLayoutId id="2147483811" r:id="rId20"/>
    <p:sldLayoutId id="2147483812" r:id="rId21"/>
    <p:sldLayoutId id="2147483813" r:id="rId22"/>
    <p:sldLayoutId id="2147483814" r:id="rId23"/>
    <p:sldLayoutId id="2147483815" r:id="rId24"/>
    <p:sldLayoutId id="2147483816" r:id="rId25"/>
    <p:sldLayoutId id="2147483817" r:id="rId26"/>
    <p:sldLayoutId id="2147483835" r:id="rId27"/>
    <p:sldLayoutId id="2147483838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100000"/>
        </a:lnSpc>
        <a:spcBef>
          <a:spcPts val="0"/>
        </a:spcBef>
        <a:buFont typeface="Arial" pitchFamily="34" charset="0"/>
        <a:buNone/>
        <a:defRPr sz="1100" kern="1200">
          <a:solidFill>
            <a:schemeClr val="accent4"/>
          </a:solidFill>
          <a:latin typeface="+mn-lt"/>
          <a:ea typeface="+mn-ea"/>
          <a:cs typeface="+mn-cs"/>
        </a:defRPr>
      </a:lvl1pPr>
      <a:lvl2pPr marL="109538" indent="-109538" algn="ctr" defTabSz="914400" rtl="0" eaLnBrk="1" latinLnBrk="0" hangingPunct="1">
        <a:lnSpc>
          <a:spcPct val="100000"/>
        </a:lnSpc>
        <a:spcBef>
          <a:spcPts val="0"/>
        </a:spcBef>
        <a:buFont typeface="Arial" pitchFamily="34" charset="0"/>
        <a:buChar char="•"/>
        <a:defRPr sz="1100" kern="1200">
          <a:solidFill>
            <a:schemeClr val="accent4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buSzPct val="100000"/>
        <a:buFont typeface="Arial" pitchFamily="34" charset="0"/>
        <a:buNone/>
        <a:defRPr sz="110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08000" indent="-108000" algn="l" defTabSz="914400" rtl="0" eaLnBrk="1" latinLnBrk="0" hangingPunct="1">
        <a:lnSpc>
          <a:spcPct val="100000"/>
        </a:lnSpc>
        <a:spcBef>
          <a:spcPts val="0"/>
        </a:spcBef>
        <a:buSzPct val="100000"/>
        <a:buFont typeface="Arial" pitchFamily="34" charset="0"/>
        <a:buChar char="•"/>
        <a:defRPr sz="1100" kern="1200">
          <a:solidFill>
            <a:schemeClr val="accent4"/>
          </a:solidFill>
          <a:latin typeface="+mn-lt"/>
          <a:ea typeface="+mn-ea"/>
          <a:cs typeface="+mn-cs"/>
        </a:defRPr>
      </a:lvl4pPr>
      <a:lvl5pPr marL="216000" indent="-108000" algn="l" defTabSz="914400" rtl="0" eaLnBrk="1" latinLnBrk="0" hangingPunct="1">
        <a:lnSpc>
          <a:spcPct val="100000"/>
        </a:lnSpc>
        <a:spcBef>
          <a:spcPts val="0"/>
        </a:spcBef>
        <a:buSzPct val="100000"/>
        <a:buFont typeface="Arial" pitchFamily="34" charset="0"/>
        <a:buChar char="•"/>
        <a:tabLst/>
        <a:defRPr sz="1100" kern="1200">
          <a:solidFill>
            <a:schemeClr val="accent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towardsdatascience.com/a-comprehensive-guide-to-convolutional-neural-networks-the-eli5-way-3bd2b1164a53" TargetMode="Externa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neshChopra/AI-ML/blob/master/TensorFlow/3_CNN_Fashion_MNIST.ipynb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a-comprehensive-guide-to-convolutional-neural-networks-the-eli5-way-3bd2b1164a53" TargetMode="External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hyperlink" Target="https://towardsdatascience.com/a-comprehensive-guide-to-convolutional-neural-networks-the-eli5-way-3bd2b1164a53" TargetMode="Externa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a-comprehensive-guide-to-convolutional-neural-networks-the-eli5-way-3bd2b1164a53" TargetMode="External"/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ineshChopra/AI-ML/blob/master/TensorFlow/3_CNN_dogs_vs_cats_without_augmentation.ipynb" TargetMode="Externa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jKP3FqW3Sk&amp;list=PLtBw6njQRU-rwp5__7C0oIVt26ZgjG9NI" TargetMode="External"/><Relationship Id="rId3" Type="http://schemas.openxmlformats.org/officeDocument/2006/relationships/image" Target="../media/image44.png"/><Relationship Id="rId7" Type="http://schemas.openxmlformats.org/officeDocument/2006/relationships/hyperlink" Target="https://www.youtube.com/playlist?list=PLZHQObOWTQDNU6R1_67000Dx_ZCJB-3pi" TargetMode="External"/><Relationship Id="rId2" Type="http://schemas.openxmlformats.org/officeDocument/2006/relationships/hyperlink" Target="https://colab.research.google.com/github/tensorflow/docs/blob/master/site/en/tutorials/keras/classification.ipynb#scrollTo=9ODch-OFCaW4" TargetMode="Externa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5.png"/><Relationship Id="rId5" Type="http://schemas.openxmlformats.org/officeDocument/2006/relationships/hyperlink" Target="https://www.udacity.com/course/intro-to-tensorflow-for-deep-learning--ud187" TargetMode="External"/><Relationship Id="rId4" Type="http://schemas.openxmlformats.org/officeDocument/2006/relationships/hyperlink" Target="https://www.tensorflow.org/tutorials/keras/classification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10.03.2021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b="1" dirty="0"/>
              <a:t>Introduction to AI / ML and Deep Learning by using TensorFlow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23424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E15208-D062-8E44-AB1E-455EBC438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" y="807331"/>
            <a:ext cx="2576180" cy="24641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98EF52-B830-B14D-95E1-E8BF1C08E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854" y="1365535"/>
            <a:ext cx="2072186" cy="13477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41363A-7CBA-D743-9DE1-7CFFF86FCD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7512" y="843089"/>
            <a:ext cx="3433458" cy="24777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501D29-63FC-964A-938A-50310D9A9E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5896" y="2713298"/>
            <a:ext cx="1151198" cy="17306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848A5-2C00-C843-A413-9A6B845CED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3579" y="4447433"/>
            <a:ext cx="4466442" cy="3565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71B85F8-8F7D-0A46-8E49-2B1F714296A2}"/>
              </a:ext>
            </a:extLst>
          </p:cNvPr>
          <p:cNvSpPr txBox="1"/>
          <p:nvPr/>
        </p:nvSpPr>
        <p:spPr>
          <a:xfrm>
            <a:off x="6156176" y="177198"/>
            <a:ext cx="15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Convolution</a:t>
            </a:r>
          </a:p>
        </p:txBody>
      </p:sp>
    </p:spTree>
    <p:extLst>
      <p:ext uri="{BB962C8B-B14F-4D97-AF65-F5344CB8AC3E}">
        <p14:creationId xmlns:p14="http://schemas.microsoft.com/office/powerpoint/2010/main" val="242248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11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3F5632-0AE0-6C4B-8333-5BE593236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9582"/>
            <a:ext cx="9144000" cy="33074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87DCD1-C889-A142-B173-3F65AD2B093C}"/>
              </a:ext>
            </a:extLst>
          </p:cNvPr>
          <p:cNvSpPr txBox="1"/>
          <p:nvPr/>
        </p:nvSpPr>
        <p:spPr>
          <a:xfrm>
            <a:off x="6156176" y="177198"/>
            <a:ext cx="15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Convolution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99F160-AC3F-BE44-87BE-EF36EBD42775}"/>
              </a:ext>
            </a:extLst>
          </p:cNvPr>
          <p:cNvSpPr/>
          <p:nvPr/>
        </p:nvSpPr>
        <p:spPr>
          <a:xfrm>
            <a:off x="352243" y="555526"/>
            <a:ext cx="87889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4F4F4F"/>
                </a:solidFill>
                <a:latin typeface="Open Sans"/>
              </a:rPr>
              <a:t>Padding:</a:t>
            </a:r>
            <a:r>
              <a:rPr lang="en-IN" dirty="0">
                <a:solidFill>
                  <a:srgbClr val="4F4F4F"/>
                </a:solidFill>
                <a:latin typeface="Open Sans"/>
              </a:rPr>
              <a:t> Adding pixels of some value, usually 0, around the input image</a:t>
            </a:r>
            <a:endParaRPr lang="en-IN" b="0" i="0" dirty="0">
              <a:solidFill>
                <a:srgbClr val="4F4F4F"/>
              </a:solidFill>
              <a:effectLst/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687693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12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10698-D86C-884E-86EB-C9D91C666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98" y="2449066"/>
            <a:ext cx="8439851" cy="554732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B5277E5B-468B-EE4A-9CF1-842E0CC90BB2}"/>
              </a:ext>
            </a:extLst>
          </p:cNvPr>
          <p:cNvSpPr/>
          <p:nvPr/>
        </p:nvSpPr>
        <p:spPr>
          <a:xfrm>
            <a:off x="1547664" y="1779662"/>
            <a:ext cx="1728192" cy="387324"/>
          </a:xfrm>
          <a:prstGeom prst="wedgeRoundRectCallout">
            <a:avLst>
              <a:gd name="adj1" fmla="val 40144"/>
              <a:gd name="adj2" fmla="val 114323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No. of Filters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B7264796-79AB-FB42-AD68-3FDB64EC3479}"/>
              </a:ext>
            </a:extLst>
          </p:cNvPr>
          <p:cNvSpPr/>
          <p:nvPr/>
        </p:nvSpPr>
        <p:spPr>
          <a:xfrm>
            <a:off x="3635896" y="1779662"/>
            <a:ext cx="1512168" cy="387324"/>
          </a:xfrm>
          <a:prstGeom prst="wedgeRoundRectCallout">
            <a:avLst>
              <a:gd name="adj1" fmla="val -31802"/>
              <a:gd name="adj2" fmla="val 120081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Filters Size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4B9458-C741-A34F-9B20-42F82AC447F9}"/>
              </a:ext>
            </a:extLst>
          </p:cNvPr>
          <p:cNvSpPr txBox="1"/>
          <p:nvPr/>
        </p:nvSpPr>
        <p:spPr>
          <a:xfrm>
            <a:off x="355093" y="798262"/>
            <a:ext cx="4423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write code for convolutions 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51D6DA-33B6-8F4C-961E-01A053398A7D}"/>
              </a:ext>
            </a:extLst>
          </p:cNvPr>
          <p:cNvSpPr txBox="1"/>
          <p:nvPr/>
        </p:nvSpPr>
        <p:spPr>
          <a:xfrm>
            <a:off x="6156176" y="177198"/>
            <a:ext cx="15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Convolution</a:t>
            </a:r>
          </a:p>
        </p:txBody>
      </p:sp>
    </p:spTree>
    <p:extLst>
      <p:ext uri="{BB962C8B-B14F-4D97-AF65-F5344CB8AC3E}">
        <p14:creationId xmlns:p14="http://schemas.microsoft.com/office/powerpoint/2010/main" val="618589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3FDC7-9D0A-FB4C-BC8A-D88450C017FD}"/>
              </a:ext>
            </a:extLst>
          </p:cNvPr>
          <p:cNvSpPr txBox="1"/>
          <p:nvPr/>
        </p:nvSpPr>
        <p:spPr>
          <a:xfrm>
            <a:off x="6156176" y="177198"/>
            <a:ext cx="1565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Max Pooling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8C998E-8574-A940-A000-F4A85174D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1590"/>
            <a:ext cx="3671897" cy="34509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3064990-F3F1-6445-BC48-333135D3B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850" y="2127498"/>
            <a:ext cx="1638300" cy="1752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18BA58C-6A14-C64C-AD45-73ABF84807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128" y="1606116"/>
            <a:ext cx="2311400" cy="25019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5A73474-9A01-904A-985E-813FEF2A7477}"/>
              </a:ext>
            </a:extLst>
          </p:cNvPr>
          <p:cNvSpPr/>
          <p:nvPr/>
        </p:nvSpPr>
        <p:spPr>
          <a:xfrm>
            <a:off x="-3683" y="546234"/>
            <a:ext cx="91476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2" indent="-171450"/>
            <a:r>
              <a:rPr lang="en-US" dirty="0"/>
              <a:t>  It is a process of reducing the size of the image through down sampling</a:t>
            </a:r>
          </a:p>
        </p:txBody>
      </p:sp>
    </p:spTree>
    <p:extLst>
      <p:ext uri="{BB962C8B-B14F-4D97-AF65-F5344CB8AC3E}">
        <p14:creationId xmlns:p14="http://schemas.microsoft.com/office/powerpoint/2010/main" val="3572587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14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DB0C2F-F558-B740-874B-CF7AC060B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3514"/>
            <a:ext cx="9144000" cy="37997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91A91E-DBA5-B04B-8BAB-06F266DDC151}"/>
              </a:ext>
            </a:extLst>
          </p:cNvPr>
          <p:cNvSpPr txBox="1"/>
          <p:nvPr/>
        </p:nvSpPr>
        <p:spPr>
          <a:xfrm>
            <a:off x="6156176" y="177198"/>
            <a:ext cx="1565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Max Pooling</a:t>
            </a:r>
          </a:p>
        </p:txBody>
      </p:sp>
    </p:spTree>
    <p:extLst>
      <p:ext uri="{BB962C8B-B14F-4D97-AF65-F5344CB8AC3E}">
        <p14:creationId xmlns:p14="http://schemas.microsoft.com/office/powerpoint/2010/main" val="2748664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6B25C0-C2DC-CD45-ADB2-2988812DD3A5}"/>
              </a:ext>
            </a:extLst>
          </p:cNvPr>
          <p:cNvSpPr txBox="1"/>
          <p:nvPr/>
        </p:nvSpPr>
        <p:spPr>
          <a:xfrm>
            <a:off x="355093" y="798262"/>
            <a:ext cx="4356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write code for Max Pooling 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C013DF-860F-F14A-B1BA-914947F826AE}"/>
              </a:ext>
            </a:extLst>
          </p:cNvPr>
          <p:cNvSpPr txBox="1"/>
          <p:nvPr/>
        </p:nvSpPr>
        <p:spPr>
          <a:xfrm>
            <a:off x="6156176" y="177198"/>
            <a:ext cx="1565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Max Pooling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9A32AC-0094-0948-84BC-A974828C3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21" y="2393950"/>
            <a:ext cx="6527800" cy="355600"/>
          </a:xfrm>
          <a:prstGeom prst="rect">
            <a:avLst/>
          </a:prstGeom>
        </p:spPr>
      </p:pic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6AB0A21A-0A65-E449-9912-14D3D98BCAB0}"/>
              </a:ext>
            </a:extLst>
          </p:cNvPr>
          <p:cNvSpPr/>
          <p:nvPr/>
        </p:nvSpPr>
        <p:spPr>
          <a:xfrm>
            <a:off x="3812234" y="1781882"/>
            <a:ext cx="1512168" cy="387324"/>
          </a:xfrm>
          <a:prstGeom prst="wedgeRoundRectCallout">
            <a:avLst>
              <a:gd name="adj1" fmla="val 40144"/>
              <a:gd name="adj2" fmla="val 114323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Pool Size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94D25B8F-DBA9-094A-A33C-99428F770B4E}"/>
              </a:ext>
            </a:extLst>
          </p:cNvPr>
          <p:cNvSpPr/>
          <p:nvPr/>
        </p:nvSpPr>
        <p:spPr>
          <a:xfrm>
            <a:off x="5652120" y="3054621"/>
            <a:ext cx="1152128" cy="387324"/>
          </a:xfrm>
          <a:prstGeom prst="wedgeRoundRectCallout">
            <a:avLst>
              <a:gd name="adj1" fmla="val 20970"/>
              <a:gd name="adj2" fmla="val -121759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Stride</a:t>
            </a:r>
          </a:p>
        </p:txBody>
      </p:sp>
    </p:spTree>
    <p:extLst>
      <p:ext uri="{BB962C8B-B14F-4D97-AF65-F5344CB8AC3E}">
        <p14:creationId xmlns:p14="http://schemas.microsoft.com/office/powerpoint/2010/main" val="794760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5F8B6-986B-E145-81DA-B1A052953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377" y="555526"/>
            <a:ext cx="8426450" cy="1224136"/>
          </a:xfrm>
        </p:spPr>
        <p:txBody>
          <a:bodyPr/>
          <a:lstStyle/>
          <a:p>
            <a:r>
              <a:rPr lang="en-US" sz="3200" dirty="0"/>
              <a:t>Practical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8FF53-5991-6E44-97B6-94535A235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0FBD4-EF71-0848-A3EE-F9902D9CF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FD185-387E-394D-A369-9260D0E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92254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DB97C-6D80-964E-976F-1EF9773C2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05D2D-A0AA-DD41-9579-16DA217D7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7B993-83EA-9A44-9A2D-ACCD74AA8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6D206B-F9BB-684E-BCF6-30CDBE4467AD}"/>
              </a:ext>
            </a:extLst>
          </p:cNvPr>
          <p:cNvSpPr/>
          <p:nvPr/>
        </p:nvSpPr>
        <p:spPr>
          <a:xfrm>
            <a:off x="175705" y="4869434"/>
            <a:ext cx="87129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2"/>
              </a:rPr>
              <a:t>https://towardsdatascience.com/a-comprehensive-guide-to-convolutional-neural-networks-the-eli5-way-3bd2b1164a53</a:t>
            </a:r>
            <a:endParaRPr lang="en-US" sz="11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C2F4C4F-53A7-3F4B-AFDE-8ACF300AF54E}"/>
              </a:ext>
            </a:extLst>
          </p:cNvPr>
          <p:cNvGrpSpPr/>
          <p:nvPr/>
        </p:nvGrpSpPr>
        <p:grpSpPr>
          <a:xfrm>
            <a:off x="22407" y="972696"/>
            <a:ext cx="9121593" cy="3239548"/>
            <a:chOff x="22407" y="972696"/>
            <a:chExt cx="9121593" cy="32395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6167CCA-51AE-384D-A34C-994DE6ACD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07" y="972696"/>
              <a:ext cx="9121593" cy="323954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CD042D3-166D-104F-8FFC-06480917D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44408" y="1419622"/>
              <a:ext cx="749300" cy="1638300"/>
            </a:xfrm>
            <a:prstGeom prst="rect">
              <a:avLst/>
            </a:prstGeom>
          </p:spPr>
        </p:pic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CEA0BABD-CB7E-BC4E-90CD-727FAD7DE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D797C0-BC02-D64E-ABDE-16BE044E10EE}"/>
              </a:ext>
            </a:extLst>
          </p:cNvPr>
          <p:cNvSpPr txBox="1"/>
          <p:nvPr/>
        </p:nvSpPr>
        <p:spPr>
          <a:xfrm>
            <a:off x="6156176" y="177198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 Model</a:t>
            </a:r>
          </a:p>
        </p:txBody>
      </p:sp>
    </p:spTree>
    <p:extLst>
      <p:ext uri="{BB962C8B-B14F-4D97-AF65-F5344CB8AC3E}">
        <p14:creationId xmlns:p14="http://schemas.microsoft.com/office/powerpoint/2010/main" val="75309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18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73B71C-6AB7-224C-AED8-8A9974175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9084"/>
            <a:ext cx="9144000" cy="28253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D94129-9965-4C47-A8D7-C33BB245FE38}"/>
              </a:ext>
            </a:extLst>
          </p:cNvPr>
          <p:cNvSpPr txBox="1"/>
          <p:nvPr/>
        </p:nvSpPr>
        <p:spPr>
          <a:xfrm>
            <a:off x="243524" y="564739"/>
            <a:ext cx="230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 CNN Modal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0C032CE2-3138-B34F-BD48-227C9C8050A5}"/>
              </a:ext>
            </a:extLst>
          </p:cNvPr>
          <p:cNvSpPr/>
          <p:nvPr/>
        </p:nvSpPr>
        <p:spPr>
          <a:xfrm>
            <a:off x="3347864" y="803492"/>
            <a:ext cx="1008112" cy="436689"/>
          </a:xfrm>
          <a:prstGeom prst="wedgeRoundRectCallout">
            <a:avLst>
              <a:gd name="adj1" fmla="val -36319"/>
              <a:gd name="adj2" fmla="val 12633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 of Filters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781E215B-0D86-5A41-A3C5-5885E723C2F3}"/>
              </a:ext>
            </a:extLst>
          </p:cNvPr>
          <p:cNvSpPr/>
          <p:nvPr/>
        </p:nvSpPr>
        <p:spPr>
          <a:xfrm>
            <a:off x="4470114" y="838917"/>
            <a:ext cx="1008112" cy="436689"/>
          </a:xfrm>
          <a:prstGeom prst="wedgeRoundRectCallout">
            <a:avLst>
              <a:gd name="adj1" fmla="val -75034"/>
              <a:gd name="adj2" fmla="val 11357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Size of Filters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429EBB-1294-D04D-9974-1694947BE787}"/>
              </a:ext>
            </a:extLst>
          </p:cNvPr>
          <p:cNvSpPr/>
          <p:nvPr/>
        </p:nvSpPr>
        <p:spPr>
          <a:xfrm>
            <a:off x="125346" y="4209641"/>
            <a:ext cx="88859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https://github.com/DineshChopra/AI-ML/blob/master/TensorFlow/3_CNN_Fashion_MNIST.ipynb</a:t>
            </a:r>
            <a:endParaRPr 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7A1F39-44D2-BD4D-AE30-3A111AA3C76E}"/>
              </a:ext>
            </a:extLst>
          </p:cNvPr>
          <p:cNvSpPr txBox="1"/>
          <p:nvPr/>
        </p:nvSpPr>
        <p:spPr>
          <a:xfrm>
            <a:off x="6444208" y="114141"/>
            <a:ext cx="1153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Practical</a:t>
            </a:r>
          </a:p>
        </p:txBody>
      </p:sp>
    </p:spTree>
    <p:extLst>
      <p:ext uri="{BB962C8B-B14F-4D97-AF65-F5344CB8AC3E}">
        <p14:creationId xmlns:p14="http://schemas.microsoft.com/office/powerpoint/2010/main" val="3312790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earning Agile: The Definition for “Done” | by Cristiane (Coca) Pitzer |  Medium">
            <a:extLst>
              <a:ext uri="{FF2B5EF4-FFF2-40B4-BE49-F238E27FC236}">
                <a16:creationId xmlns:a16="http://schemas.microsoft.com/office/drawing/2014/main" id="{5856B97E-04CD-D94B-BA49-8EBB4892F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779662"/>
            <a:ext cx="3289300" cy="246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C5F8B6-986B-E145-81DA-B1A052953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347615"/>
            <a:ext cx="8426450" cy="1224136"/>
          </a:xfrm>
        </p:spPr>
        <p:txBody>
          <a:bodyPr/>
          <a:lstStyle/>
          <a:p>
            <a:pPr algn="ctr"/>
            <a:r>
              <a:rPr lang="en-US" sz="3200" dirty="0"/>
              <a:t>Image Classification with Fashion MNIST dataset by using CNN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8FF53-5991-6E44-97B6-94535A235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0FBD4-EF71-0848-A3EE-F9902D9CF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FD185-387E-394D-A369-9260D0E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1827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ous-titre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10.03.2021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Date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140CD-8AED-46FF-A9A2-77308F3F39AE}" type="slidenum">
              <a:rPr lang="fr-FR" smtClean="0"/>
              <a:pPr/>
              <a:t>2</a:t>
            </a:fld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IN" dirty="0"/>
              <a:t>Introduction to AI / ML and Deep Learning by using TensorFlow</a:t>
            </a:r>
            <a:r>
              <a:rPr lang="en-US" dirty="0"/>
              <a:t> </a:t>
            </a:r>
          </a:p>
          <a:p>
            <a:endParaRPr lang="fr-FR" dirty="0"/>
          </a:p>
        </p:txBody>
      </p:sp>
      <p:pic>
        <p:nvPicPr>
          <p:cNvPr id="8" name="Picture 2" descr="How Smart is Artificial Intelligence? | by MIT IDE | MIT Initiative on the  Digital Economy | Medium">
            <a:extLst>
              <a:ext uri="{FF2B5EF4-FFF2-40B4-BE49-F238E27FC236}">
                <a16:creationId xmlns:a16="http://schemas.microsoft.com/office/drawing/2014/main" id="{17CCA801-E61A-8646-94C2-3449B1CCAD06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12" b="29412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50397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8FF53-5991-6E44-97B6-94535A235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0FBD4-EF71-0848-A3EE-F9902D9CF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FD185-387E-394D-A369-9260D0E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E560B52-21E4-474C-BB15-5FFFA5CA2F62}"/>
              </a:ext>
            </a:extLst>
          </p:cNvPr>
          <p:cNvSpPr txBox="1">
            <a:spLocks/>
          </p:cNvSpPr>
          <p:nvPr/>
        </p:nvSpPr>
        <p:spPr bwMode="gray">
          <a:xfrm>
            <a:off x="355093" y="1347615"/>
            <a:ext cx="8426450" cy="122413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accent5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Image Classification with </a:t>
            </a:r>
            <a:r>
              <a:rPr lang="en-US" sz="3200" u="sng" dirty="0"/>
              <a:t>Cat vs Dog</a:t>
            </a:r>
            <a:r>
              <a:rPr lang="en-US" sz="3200" dirty="0"/>
              <a:t> dataset by using CNN</a:t>
            </a:r>
          </a:p>
        </p:txBody>
      </p:sp>
    </p:spTree>
    <p:extLst>
      <p:ext uri="{BB962C8B-B14F-4D97-AF65-F5344CB8AC3E}">
        <p14:creationId xmlns:p14="http://schemas.microsoft.com/office/powerpoint/2010/main" val="3985325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25797-4CAB-754B-BE0E-98BFE1DD0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Cats and Dogs Dataset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8F1DA-A9A5-4F46-A5BB-47F2B7D16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E889D8-BF91-B542-8DEC-14C819DD8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00BA4-8DBF-3D4A-B4C4-A921796E1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21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034CC1-C0A0-0045-BA78-E607E22EA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83" y="1109289"/>
            <a:ext cx="9178534" cy="344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9842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C0467-5788-7D48-85F7-CD35D6CED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5C64E-11D8-1E4F-AE0E-F9F4A0FA3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C3B7C-264B-3D4D-B730-839AE4CC3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22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03910D-9B20-5D4F-A164-5263D1B3D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0" y="519522"/>
            <a:ext cx="9144000" cy="369272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5D7E666-9BB8-5046-BF03-2A80D206D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23478"/>
            <a:ext cx="8426450" cy="891380"/>
          </a:xfrm>
        </p:spPr>
        <p:txBody>
          <a:bodyPr/>
          <a:lstStyle/>
          <a:p>
            <a:r>
              <a:rPr lang="en-US" dirty="0"/>
              <a:t>Cats and Dogs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CBE00A-600C-564C-9378-AAE29309CABD}"/>
              </a:ext>
            </a:extLst>
          </p:cNvPr>
          <p:cNvSpPr txBox="1"/>
          <p:nvPr/>
        </p:nvSpPr>
        <p:spPr>
          <a:xfrm>
            <a:off x="1619672" y="4161008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Dog Label: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055A3-8425-1F48-B45B-33E6BD224189}"/>
              </a:ext>
            </a:extLst>
          </p:cNvPr>
          <p:cNvSpPr txBox="1"/>
          <p:nvPr/>
        </p:nvSpPr>
        <p:spPr>
          <a:xfrm>
            <a:off x="6156176" y="3579862"/>
            <a:ext cx="16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 Label: 0</a:t>
            </a:r>
          </a:p>
        </p:txBody>
      </p:sp>
    </p:spTree>
    <p:extLst>
      <p:ext uri="{BB962C8B-B14F-4D97-AF65-F5344CB8AC3E}">
        <p14:creationId xmlns:p14="http://schemas.microsoft.com/office/powerpoint/2010/main" val="2992002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651A0-1E75-4749-A84B-23650D690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114C8-256A-354B-BA9D-48C6A1CD2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96C42-6DC7-7F4D-91E1-0F400A2FD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23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939CD9-535F-394B-9724-5A3AD7A04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627534"/>
            <a:ext cx="5607369" cy="386081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6642683-1EF6-1D48-ABC0-976666C83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23478"/>
            <a:ext cx="8426450" cy="891380"/>
          </a:xfrm>
        </p:spPr>
        <p:txBody>
          <a:bodyPr/>
          <a:lstStyle/>
          <a:p>
            <a:r>
              <a:rPr lang="en-US" dirty="0"/>
              <a:t>Cats and Dogs Dataset – Resizing Images</a:t>
            </a:r>
          </a:p>
        </p:txBody>
      </p:sp>
    </p:spTree>
    <p:extLst>
      <p:ext uri="{BB962C8B-B14F-4D97-AF65-F5344CB8AC3E}">
        <p14:creationId xmlns:p14="http://schemas.microsoft.com/office/powerpoint/2010/main" val="34316729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F3239-6BC9-2B47-BCE5-B31E22909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8851A-78AB-7F42-ABBD-B3636F16C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7BAF2-7462-6242-89BA-5F01E2D75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24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CBA301-DB2A-6145-95C7-3717B586C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7534"/>
            <a:ext cx="9144000" cy="382033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2B4F935-EF97-FB40-8CA1-8E19A689A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23478"/>
            <a:ext cx="8426450" cy="891380"/>
          </a:xfrm>
        </p:spPr>
        <p:txBody>
          <a:bodyPr/>
          <a:lstStyle/>
          <a:p>
            <a:r>
              <a:rPr lang="en-US" dirty="0"/>
              <a:t>Cats and Dogs Dataset – Resizing Images</a:t>
            </a:r>
          </a:p>
        </p:txBody>
      </p:sp>
    </p:spTree>
    <p:extLst>
      <p:ext uri="{BB962C8B-B14F-4D97-AF65-F5344CB8AC3E}">
        <p14:creationId xmlns:p14="http://schemas.microsoft.com/office/powerpoint/2010/main" val="16559256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9315D-EC62-2248-9E54-57B87497D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5763"/>
            <a:ext cx="8426450" cy="891380"/>
          </a:xfrm>
        </p:spPr>
        <p:txBody>
          <a:bodyPr/>
          <a:lstStyle/>
          <a:p>
            <a:r>
              <a:rPr lang="en-US" dirty="0"/>
              <a:t>Cats and Dogs Dataset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158FB-EF07-6B44-9C6E-7B515FAAB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BAE1E-89BC-2C44-B613-286443E7E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08632-B009-654B-8925-333E2B811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25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0FEDD2-6169-DA45-B1A4-DCDBF72FF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8" y="1139424"/>
            <a:ext cx="2841557" cy="33765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4D7DA1-9104-7549-8BCA-7E964FF04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144" y="1101623"/>
            <a:ext cx="3588280" cy="33613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646B16-C08E-BB4E-8B76-B898902FE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0716" y="2551330"/>
            <a:ext cx="17653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755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A8A2-ECF3-394B-9691-14CD7C0C0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5" y="112071"/>
            <a:ext cx="8426450" cy="891380"/>
          </a:xfrm>
        </p:spPr>
        <p:txBody>
          <a:bodyPr/>
          <a:lstStyle/>
          <a:p>
            <a:r>
              <a:rPr lang="en-US" dirty="0"/>
              <a:t>Cats and Dogs Dataset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971D9-DB22-CE44-962F-4D79442A0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D7629-CDE9-3D42-9078-719FC1B51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0F79B-8A2E-F540-B443-C0F66DDCD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26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46EC8F-0D42-9E48-993B-1E72ABA0C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1550"/>
            <a:ext cx="9144000" cy="13413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F47861-C03F-F943-8DCF-FB8AF0D59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74978"/>
            <a:ext cx="9144000" cy="1332440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734DCE9B-EEAD-104A-A062-3B3C870596DA}"/>
              </a:ext>
            </a:extLst>
          </p:cNvPr>
          <p:cNvSpPr/>
          <p:nvPr/>
        </p:nvSpPr>
        <p:spPr>
          <a:xfrm>
            <a:off x="7350421" y="578029"/>
            <a:ext cx="1656184" cy="612648"/>
          </a:xfrm>
          <a:prstGeom prst="wedgeRoundRectCallout">
            <a:avLst>
              <a:gd name="adj1" fmla="val 24952"/>
              <a:gd name="adj2" fmla="val 129846"/>
              <a:gd name="adj3" fmla="val 16667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Grey Scale Images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6375F897-5679-BC4A-BD8D-9705249F4F51}"/>
              </a:ext>
            </a:extLst>
          </p:cNvPr>
          <p:cNvSpPr/>
          <p:nvPr/>
        </p:nvSpPr>
        <p:spPr>
          <a:xfrm>
            <a:off x="7487816" y="2668654"/>
            <a:ext cx="1656184" cy="612648"/>
          </a:xfrm>
          <a:prstGeom prst="wedgeRoundRectCallout">
            <a:avLst>
              <a:gd name="adj1" fmla="val 24952"/>
              <a:gd name="adj2" fmla="val 129846"/>
              <a:gd name="adj3" fmla="val 16667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Colored Images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24DF8941-7E61-4144-892D-72EAA5323891}"/>
              </a:ext>
            </a:extLst>
          </p:cNvPr>
          <p:cNvSpPr/>
          <p:nvPr/>
        </p:nvSpPr>
        <p:spPr>
          <a:xfrm>
            <a:off x="5220072" y="4398513"/>
            <a:ext cx="1656184" cy="612648"/>
          </a:xfrm>
          <a:prstGeom prst="wedgeRoundRectCallout">
            <a:avLst>
              <a:gd name="adj1" fmla="val 111136"/>
              <a:gd name="adj2" fmla="val -101315"/>
              <a:gd name="adj3" fmla="val 16667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Resize Images </a:t>
            </a:r>
          </a:p>
        </p:txBody>
      </p:sp>
    </p:spTree>
    <p:extLst>
      <p:ext uri="{BB962C8B-B14F-4D97-AF65-F5344CB8AC3E}">
        <p14:creationId xmlns:p14="http://schemas.microsoft.com/office/powerpoint/2010/main" val="3942226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27</a:t>
            </a:fld>
            <a:endParaRPr lang="en-US" noProof="0" dirty="0"/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B7269023-D259-0F4D-B7A3-FF356ECBB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011" y="591200"/>
            <a:ext cx="5312819" cy="3878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A4EE978-1610-A344-B86D-CD277CA6FF59}"/>
              </a:ext>
            </a:extLst>
          </p:cNvPr>
          <p:cNvSpPr/>
          <p:nvPr/>
        </p:nvSpPr>
        <p:spPr>
          <a:xfrm>
            <a:off x="175705" y="4869434"/>
            <a:ext cx="87129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https://towardsdatascience.com/a-comprehensive-guide-to-convolutional-neural-networks-the-eli5-way-3bd2b1164a53</a:t>
            </a:r>
            <a:endParaRPr lang="en-US" sz="11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AE20223-9BE8-8D45-9697-6A599E21F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5" y="228050"/>
            <a:ext cx="8426450" cy="891380"/>
          </a:xfrm>
        </p:spPr>
        <p:txBody>
          <a:bodyPr/>
          <a:lstStyle/>
          <a:p>
            <a:r>
              <a:rPr lang="en-US" dirty="0"/>
              <a:t>Convolutions with Color Images</a:t>
            </a:r>
          </a:p>
        </p:txBody>
      </p:sp>
    </p:spTree>
    <p:extLst>
      <p:ext uri="{BB962C8B-B14F-4D97-AF65-F5344CB8AC3E}">
        <p14:creationId xmlns:p14="http://schemas.microsoft.com/office/powerpoint/2010/main" val="28428519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73D982-FD1C-2A49-ABC4-27E3E74AF401}"/>
              </a:ext>
            </a:extLst>
          </p:cNvPr>
          <p:cNvSpPr/>
          <p:nvPr/>
        </p:nvSpPr>
        <p:spPr>
          <a:xfrm>
            <a:off x="175705" y="4869434"/>
            <a:ext cx="87129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2"/>
              </a:rPr>
              <a:t>https://towardsdatascience.com/a-comprehensive-guide-to-convolutional-neural-networks-the-eli5-way-3bd2b1164a53</a:t>
            </a:r>
            <a:endParaRPr lang="en-US" sz="1100" dirty="0"/>
          </a:p>
        </p:txBody>
      </p:sp>
      <p:pic>
        <p:nvPicPr>
          <p:cNvPr id="2050" name="Picture 2" descr="Image for post">
            <a:extLst>
              <a:ext uri="{FF2B5EF4-FFF2-40B4-BE49-F238E27FC236}">
                <a16:creationId xmlns:a16="http://schemas.microsoft.com/office/drawing/2014/main" id="{D1D23A34-0705-D641-8A58-B81F23582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398" y="579235"/>
            <a:ext cx="8426450" cy="3964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6559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29</a:t>
            </a:fld>
            <a:endParaRPr lang="en-US" noProof="0" dirty="0"/>
          </a:p>
        </p:txBody>
      </p:sp>
      <p:pic>
        <p:nvPicPr>
          <p:cNvPr id="3074" name="Picture 2" descr="Image for post">
            <a:extLst>
              <a:ext uri="{FF2B5EF4-FFF2-40B4-BE49-F238E27FC236}">
                <a16:creationId xmlns:a16="http://schemas.microsoft.com/office/drawing/2014/main" id="{9E507E17-8394-1F4F-A3FB-45A20E33F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50" y="483518"/>
            <a:ext cx="4225291" cy="4075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E5DDE78-9B46-2044-805E-0430A6F2DFDB}"/>
              </a:ext>
            </a:extLst>
          </p:cNvPr>
          <p:cNvSpPr/>
          <p:nvPr/>
        </p:nvSpPr>
        <p:spPr>
          <a:xfrm>
            <a:off x="175705" y="4869434"/>
            <a:ext cx="87129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https://towardsdatascience.com/a-comprehensive-guide-to-convolutional-neural-networks-the-eli5-way-3bd2b1164a53</a:t>
            </a:r>
            <a:endParaRPr lang="en-US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B87633-5B81-A743-B4F7-4B8021FE7913}"/>
              </a:ext>
            </a:extLst>
          </p:cNvPr>
          <p:cNvSpPr txBox="1"/>
          <p:nvPr/>
        </p:nvSpPr>
        <p:spPr>
          <a:xfrm>
            <a:off x="2426108" y="4443958"/>
            <a:ext cx="3500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Convolution Operation with Stride length 2</a:t>
            </a:r>
          </a:p>
        </p:txBody>
      </p:sp>
    </p:spTree>
    <p:extLst>
      <p:ext uri="{BB962C8B-B14F-4D97-AF65-F5344CB8AC3E}">
        <p14:creationId xmlns:p14="http://schemas.microsoft.com/office/powerpoint/2010/main" val="3446180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Date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C140CD-8AED-46FF-A9A2-77308F3F39AE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fr-FR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E132789-FCA7-1546-A600-D56BAA379A28}"/>
              </a:ext>
            </a:extLst>
          </p:cNvPr>
          <p:cNvSpPr txBox="1"/>
          <p:nvPr/>
        </p:nvSpPr>
        <p:spPr>
          <a:xfrm>
            <a:off x="355093" y="1304637"/>
            <a:ext cx="668157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 of AI / ML and Deep Learning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Intro of Google </a:t>
            </a:r>
            <a:r>
              <a:rPr lang="en-US" dirty="0" err="1"/>
              <a:t>Colab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Intro of TensorFlow 2.x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Practical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Convert Celsius Temp into </a:t>
            </a:r>
            <a:r>
              <a:rPr lang="en-US" dirty="0" err="1"/>
              <a:t>Farhnite</a:t>
            </a:r>
            <a:r>
              <a:rPr lang="en-US" dirty="0"/>
              <a:t> Temp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Image Classification with Fashion MNIST Dataset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512EE1-F929-F843-8B31-1876DE585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83" y="-20539"/>
            <a:ext cx="9144000" cy="98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10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D6C2236-DC0E-9C40-8800-3A59F55CF90D}"/>
              </a:ext>
            </a:extLst>
          </p:cNvPr>
          <p:cNvGrpSpPr/>
          <p:nvPr/>
        </p:nvGrpSpPr>
        <p:grpSpPr>
          <a:xfrm>
            <a:off x="-10864" y="627534"/>
            <a:ext cx="9154864" cy="3888432"/>
            <a:chOff x="-10864" y="627534"/>
            <a:chExt cx="9154864" cy="388843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7FD4407-5EF5-7D40-99F1-13EE452AE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627534"/>
              <a:ext cx="9144000" cy="388843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B03E8F0-F66D-B24D-9D2F-FC59683FB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0864" y="627534"/>
              <a:ext cx="406400" cy="304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74290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CBFD-1E0E-154D-B2AD-973BEDD25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CAD65-011C-3B49-9F80-F2DEFD224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Max Pooling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Average Pooling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B4CF0-145D-3E4F-AD34-16D19B945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C207B-78FF-8349-9B42-D873797EF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AB95A-ABC9-7E4D-BB22-3BED84206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31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4186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40B20-D756-904B-AF29-CED30BEE0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B70DD-1132-D440-A74B-F481C028A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9A616-2C16-E042-89FD-608E681EC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A4BC-47E4-CE47-B053-44C931D7E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32</a:t>
            </a:fld>
            <a:endParaRPr lang="en-US" noProof="0" dirty="0"/>
          </a:p>
        </p:txBody>
      </p:sp>
      <p:pic>
        <p:nvPicPr>
          <p:cNvPr id="4098" name="Picture 2" descr="Image for post">
            <a:extLst>
              <a:ext uri="{FF2B5EF4-FFF2-40B4-BE49-F238E27FC236}">
                <a16:creationId xmlns:a16="http://schemas.microsoft.com/office/drawing/2014/main" id="{9019E464-653B-EC46-BAC4-7A0ECEECA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29" y="1125953"/>
            <a:ext cx="5004668" cy="368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70717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5E60F-0644-7245-955C-617E44461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44D0D-715B-8B44-BDC1-D570751D7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A0BE3-DCD6-104F-AE4C-800F6DBC2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67258-4782-5B4E-B2C6-6F03F1B05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783D96-3F6D-EB4A-AC9C-9E0FDF90876C}"/>
              </a:ext>
            </a:extLst>
          </p:cNvPr>
          <p:cNvSpPr/>
          <p:nvPr/>
        </p:nvSpPr>
        <p:spPr>
          <a:xfrm>
            <a:off x="355093" y="1971586"/>
            <a:ext cx="82493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https://github.com/DineshChopra/AI-ML/blob/master/TensorFlow/3_CNN_dogs_vs_cats_without_augmentation.ipynb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687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Date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C140CD-8AED-46FF-A9A2-77308F3F39AE}" type="slidenum">
              <a:rPr lang="fr-FR" smtClean="0"/>
              <a:pPr/>
              <a:t>34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fr-FR" dirty="0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F8F090C3-0337-7548-9C18-D772DDA1FD1C}"/>
              </a:ext>
            </a:extLst>
          </p:cNvPr>
          <p:cNvSpPr txBox="1">
            <a:spLocks/>
          </p:cNvSpPr>
          <p:nvPr/>
        </p:nvSpPr>
        <p:spPr bwMode="gray">
          <a:xfrm>
            <a:off x="394022" y="454817"/>
            <a:ext cx="8426450" cy="60476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accent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Summary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E132789-FCA7-1546-A600-D56BAA379A28}"/>
              </a:ext>
            </a:extLst>
          </p:cNvPr>
          <p:cNvSpPr txBox="1"/>
          <p:nvPr/>
        </p:nvSpPr>
        <p:spPr>
          <a:xfrm>
            <a:off x="355093" y="1078405"/>
            <a:ext cx="829361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 of CNN Convolutional Neural Network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Practical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Image classification with Fashion MNIST Dataset by using CNN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Image classification with Cat vs Dogs Dataset by using CNN</a:t>
            </a:r>
          </a:p>
        </p:txBody>
      </p:sp>
    </p:spTree>
    <p:extLst>
      <p:ext uri="{BB962C8B-B14F-4D97-AF65-F5344CB8AC3E}">
        <p14:creationId xmlns:p14="http://schemas.microsoft.com/office/powerpoint/2010/main" val="3088564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9EF2C-E1EF-FD45-9D4E-FB8BF4491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1077017-F433-0845-BF2B-F5E71EE9BFC9}"/>
              </a:ext>
            </a:extLst>
          </p:cNvPr>
          <p:cNvGrpSpPr/>
          <p:nvPr/>
        </p:nvGrpSpPr>
        <p:grpSpPr>
          <a:xfrm>
            <a:off x="510848" y="1203598"/>
            <a:ext cx="7757160" cy="1104900"/>
            <a:chOff x="675640" y="1874202"/>
            <a:chExt cx="10342880" cy="14732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EBCBCDA-D7DE-F346-B7C5-BA16B1AD76E1}"/>
                </a:ext>
              </a:extLst>
            </p:cNvPr>
            <p:cNvSpPr/>
            <p:nvPr/>
          </p:nvSpPr>
          <p:spPr>
            <a:xfrm>
              <a:off x="2453640" y="2287637"/>
              <a:ext cx="8564880" cy="6771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sz="1350" dirty="0">
                  <a:hlinkClick r:id="rId2"/>
                </a:rPr>
                <a:t>https://colab.research.google.com/github/tensorflow/docs/blob/master/site/en/tutorials/keras/classification.ipynb#scrollTo=9ODch-OFCaW4</a:t>
              </a:r>
              <a:endParaRPr lang="en-US" sz="1350" dirty="0"/>
            </a:p>
          </p:txBody>
        </p:sp>
        <p:pic>
          <p:nvPicPr>
            <p:cNvPr id="3074" name="Picture 2" descr="Importing Data to Google Colab — the CLEAN Way | by Joos Korstanje |  Towards Data Science">
              <a:extLst>
                <a:ext uri="{FF2B5EF4-FFF2-40B4-BE49-F238E27FC236}">
                  <a16:creationId xmlns:a16="http://schemas.microsoft.com/office/drawing/2014/main" id="{0E723FB5-8A55-8D41-83CC-98F3D668C5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5640" y="1874202"/>
              <a:ext cx="1473200" cy="14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398B52-D103-6048-A2C5-1BC340338C32}"/>
              </a:ext>
            </a:extLst>
          </p:cNvPr>
          <p:cNvGrpSpPr/>
          <p:nvPr/>
        </p:nvGrpSpPr>
        <p:grpSpPr>
          <a:xfrm>
            <a:off x="518160" y="915566"/>
            <a:ext cx="6451761" cy="461665"/>
            <a:chOff x="690880" y="2440706"/>
            <a:chExt cx="8602348" cy="6155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D8F7D0C-5255-B149-9853-A626778739FC}"/>
                </a:ext>
              </a:extLst>
            </p:cNvPr>
            <p:cNvSpPr txBox="1"/>
            <p:nvPr/>
          </p:nvSpPr>
          <p:spPr>
            <a:xfrm>
              <a:off x="690880" y="2440706"/>
              <a:ext cx="1779205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Tutorial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060E748-02CB-524A-9C7C-F87FD5AB59C4}"/>
                </a:ext>
              </a:extLst>
            </p:cNvPr>
            <p:cNvSpPr/>
            <p:nvPr/>
          </p:nvSpPr>
          <p:spPr>
            <a:xfrm>
              <a:off x="2468880" y="2548427"/>
              <a:ext cx="6824348" cy="4001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N" sz="1350" dirty="0">
                  <a:hlinkClick r:id="rId4"/>
                </a:rPr>
                <a:t>https://www.tensorflow.org/tutorials/keras/classification</a:t>
              </a:r>
              <a:endParaRPr lang="en-US" sz="135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045DE76-20FD-4646-94E1-B0ADA1B3746F}"/>
              </a:ext>
            </a:extLst>
          </p:cNvPr>
          <p:cNvGrpSpPr/>
          <p:nvPr/>
        </p:nvGrpSpPr>
        <p:grpSpPr>
          <a:xfrm>
            <a:off x="435769" y="2139702"/>
            <a:ext cx="6657807" cy="936103"/>
            <a:chOff x="424703" y="4980249"/>
            <a:chExt cx="8877076" cy="124813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C271B0E-F983-A94E-91CC-3EA990683BB0}"/>
                </a:ext>
              </a:extLst>
            </p:cNvPr>
            <p:cNvSpPr/>
            <p:nvPr/>
          </p:nvSpPr>
          <p:spPr>
            <a:xfrm>
              <a:off x="3205779" y="5249552"/>
              <a:ext cx="6096000" cy="67710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IN" sz="1350" dirty="0">
                  <a:hlinkClick r:id="rId5"/>
                </a:rPr>
                <a:t>https://www.udacity.com/course/intro-to-tensorflow-for-deep-learning--ud187</a:t>
              </a:r>
              <a:endParaRPr lang="en-US" sz="1350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FB93EE1-AD54-5A43-8570-281C9A97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4703" y="4980249"/>
              <a:ext cx="2628900" cy="8001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6E6B41-AFE3-DC49-89F2-148A8E7EDA93}"/>
                </a:ext>
              </a:extLst>
            </p:cNvPr>
            <p:cNvSpPr txBox="1"/>
            <p:nvPr/>
          </p:nvSpPr>
          <p:spPr>
            <a:xfrm>
              <a:off x="986715" y="5489722"/>
              <a:ext cx="14732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dirty="0"/>
                <a:t>Free Course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9427792-3937-204C-8225-6D68AD78DA7F}"/>
              </a:ext>
            </a:extLst>
          </p:cNvPr>
          <p:cNvGrpSpPr/>
          <p:nvPr/>
        </p:nvGrpSpPr>
        <p:grpSpPr>
          <a:xfrm>
            <a:off x="485772" y="3147814"/>
            <a:ext cx="6432610" cy="850777"/>
            <a:chOff x="833437" y="5039052"/>
            <a:chExt cx="8576813" cy="113437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777378-0358-3340-ADAD-2C79B0F89F7D}"/>
                </a:ext>
              </a:extLst>
            </p:cNvPr>
            <p:cNvSpPr/>
            <p:nvPr/>
          </p:nvSpPr>
          <p:spPr>
            <a:xfrm>
              <a:off x="845370" y="5496314"/>
              <a:ext cx="8564880" cy="6771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sz="1350" dirty="0">
                  <a:hlinkClick r:id="rId7"/>
                </a:rPr>
                <a:t>https://www.youtube.com/playlist?list=PLZHQObOWTQDNU6R1_67000Dx_ZCJB-3pi</a:t>
              </a:r>
              <a:endParaRPr lang="en-US" sz="135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9FBA1D5-1EDE-4D4A-8ED9-CFDD9282DAF4}"/>
                </a:ext>
              </a:extLst>
            </p:cNvPr>
            <p:cNvSpPr txBox="1"/>
            <p:nvPr/>
          </p:nvSpPr>
          <p:spPr>
            <a:xfrm>
              <a:off x="833437" y="5039052"/>
              <a:ext cx="6271973" cy="615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How Neural Network Works ?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3600414-9DDF-ED44-AE6E-695CD4741AEC}"/>
              </a:ext>
            </a:extLst>
          </p:cNvPr>
          <p:cNvGrpSpPr/>
          <p:nvPr/>
        </p:nvGrpSpPr>
        <p:grpSpPr>
          <a:xfrm>
            <a:off x="475295" y="4299942"/>
            <a:ext cx="7749848" cy="839212"/>
            <a:chOff x="633726" y="5827319"/>
            <a:chExt cx="10333131" cy="111895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D36D182-D98C-0A45-BEBD-47891FDE8CBE}"/>
                </a:ext>
              </a:extLst>
            </p:cNvPr>
            <p:cNvSpPr/>
            <p:nvPr/>
          </p:nvSpPr>
          <p:spPr>
            <a:xfrm>
              <a:off x="647695" y="5827319"/>
              <a:ext cx="9344867" cy="615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N" sz="2400" dirty="0"/>
                <a:t>MIT Introduction to Deep Learning | 6.S191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514B30B-6AA9-D64D-8F82-4ADFBBFFF890}"/>
                </a:ext>
              </a:extLst>
            </p:cNvPr>
            <p:cNvSpPr/>
            <p:nvPr/>
          </p:nvSpPr>
          <p:spPr>
            <a:xfrm>
              <a:off x="633726" y="6269161"/>
              <a:ext cx="10333131" cy="6771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sz="1350" dirty="0">
                  <a:hlinkClick r:id="rId8"/>
                </a:rPr>
                <a:t>https://www.youtube.com/watch?v=njKP3FqW3Sk&amp;list=PLtBw6njQRU-rwp5__7C0oIVt26ZgjG9NI</a:t>
              </a:r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88703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hankyou High Res Stock Images | Shutterstock">
            <a:extLst>
              <a:ext uri="{FF2B5EF4-FFF2-40B4-BE49-F238E27FC236}">
                <a16:creationId xmlns:a16="http://schemas.microsoft.com/office/drawing/2014/main" id="{211F1D6C-5E55-6D4A-8665-9ACC334F6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967" y="892409"/>
            <a:ext cx="7336067" cy="3358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9925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B05EA54-2FFE-4241-9F7D-333FCAD5E9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1142710"/>
              </p:ext>
            </p:extLst>
          </p:nvPr>
        </p:nvGraphicFramePr>
        <p:xfrm>
          <a:off x="611560" y="915567"/>
          <a:ext cx="8095470" cy="181144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98499">
                  <a:extLst>
                    <a:ext uri="{9D8B030D-6E8A-4147-A177-3AD203B41FA5}">
                      <a16:colId xmlns:a16="http://schemas.microsoft.com/office/drawing/2014/main" val="288704250"/>
                    </a:ext>
                  </a:extLst>
                </a:gridCol>
                <a:gridCol w="1214786">
                  <a:extLst>
                    <a:ext uri="{9D8B030D-6E8A-4147-A177-3AD203B41FA5}">
                      <a16:colId xmlns:a16="http://schemas.microsoft.com/office/drawing/2014/main" val="765792564"/>
                    </a:ext>
                  </a:extLst>
                </a:gridCol>
                <a:gridCol w="2276074">
                  <a:extLst>
                    <a:ext uri="{9D8B030D-6E8A-4147-A177-3AD203B41FA5}">
                      <a16:colId xmlns:a16="http://schemas.microsoft.com/office/drawing/2014/main" val="3460164600"/>
                    </a:ext>
                  </a:extLst>
                </a:gridCol>
                <a:gridCol w="2087017">
                  <a:extLst>
                    <a:ext uri="{9D8B030D-6E8A-4147-A177-3AD203B41FA5}">
                      <a16:colId xmlns:a16="http://schemas.microsoft.com/office/drawing/2014/main" val="2895078889"/>
                    </a:ext>
                  </a:extLst>
                </a:gridCol>
                <a:gridCol w="1619094">
                  <a:extLst>
                    <a:ext uri="{9D8B030D-6E8A-4147-A177-3AD203B41FA5}">
                      <a16:colId xmlns:a16="http://schemas.microsoft.com/office/drawing/2014/main" val="735663131"/>
                    </a:ext>
                  </a:extLst>
                </a:gridCol>
              </a:tblGrid>
              <a:tr h="585547">
                <a:tc>
                  <a:txBody>
                    <a:bodyPr/>
                    <a:lstStyle/>
                    <a:p>
                      <a:r>
                        <a:rPr lang="en-IN" sz="1100" dirty="0"/>
                        <a:t>Rev No.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IN" sz="1100" dirty="0"/>
                        <a:t>Date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IN" sz="1100" dirty="0"/>
                        <a:t>Description of Change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IN" sz="1100" dirty="0"/>
                        <a:t>Author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IN" sz="1100" dirty="0"/>
                        <a:t>Review and Approved By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1091961590"/>
                  </a:ext>
                </a:extLst>
              </a:tr>
              <a:tr h="562472">
                <a:tc>
                  <a:txBody>
                    <a:bodyPr/>
                    <a:lstStyle/>
                    <a:p>
                      <a:r>
                        <a:rPr lang="en-IN" sz="1100" dirty="0"/>
                        <a:t>1.0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IN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IN" sz="1100" dirty="0"/>
                        <a:t>Initial Draft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IN" sz="1100" dirty="0"/>
                        <a:t>Dinesh Chopra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IN" sz="1100" dirty="0"/>
                        <a:t>Tanmoy B (L&amp;D)</a:t>
                      </a:r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2007181462"/>
                  </a:ext>
                </a:extLst>
              </a:tr>
              <a:tr h="331715">
                <a:tc>
                  <a:txBody>
                    <a:bodyPr/>
                    <a:lstStyle/>
                    <a:p>
                      <a:r>
                        <a:rPr lang="en-IN" sz="1100"/>
                        <a:t>2.0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IN" sz="110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IN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IN" sz="1100" dirty="0"/>
                        <a:t>Dinesh Chopra</a:t>
                      </a:r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IN" sz="110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510721430"/>
                  </a:ext>
                </a:extLst>
              </a:tr>
              <a:tr h="331715">
                <a:tc>
                  <a:txBody>
                    <a:bodyPr/>
                    <a:lstStyle/>
                    <a:p>
                      <a:endParaRPr lang="en-IN" sz="110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IN" sz="110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IN" sz="110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IN" sz="110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IN" sz="11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173214338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06E08B37-9F8E-4B1A-B539-57147EAF5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REVISION HISTORY</a:t>
            </a:r>
          </a:p>
        </p:txBody>
      </p:sp>
    </p:spTree>
    <p:extLst>
      <p:ext uri="{BB962C8B-B14F-4D97-AF65-F5344CB8AC3E}">
        <p14:creationId xmlns:p14="http://schemas.microsoft.com/office/powerpoint/2010/main" val="424821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fr-FR" noProof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noProof="0" smtClean="0"/>
              <a:pPr/>
              <a:t>38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11191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Date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C140CD-8AED-46FF-A9A2-77308F3F39AE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fr-FR" dirty="0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F8F090C3-0337-7548-9C18-D772DDA1FD1C}"/>
              </a:ext>
            </a:extLst>
          </p:cNvPr>
          <p:cNvSpPr txBox="1">
            <a:spLocks/>
          </p:cNvSpPr>
          <p:nvPr/>
        </p:nvSpPr>
        <p:spPr bwMode="gray">
          <a:xfrm>
            <a:off x="394022" y="454817"/>
            <a:ext cx="8426450" cy="60476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accent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E132789-FCA7-1546-A600-D56BAA379A28}"/>
              </a:ext>
            </a:extLst>
          </p:cNvPr>
          <p:cNvSpPr txBox="1"/>
          <p:nvPr/>
        </p:nvSpPr>
        <p:spPr>
          <a:xfrm>
            <a:off x="355093" y="1078405"/>
            <a:ext cx="8461932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 of CNN Convolutional Neural Network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Convolution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Pooling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Practical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Image classification with Fashion MNIST Dataset by using </a:t>
            </a:r>
            <a:r>
              <a:rPr lang="en-US" sz="2400" u="sng" dirty="0">
                <a:solidFill>
                  <a:schemeClr val="tx2"/>
                </a:solidFill>
              </a:rPr>
              <a:t>CNN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Image classification with Cat vs Dogs Dataset by using </a:t>
            </a:r>
            <a:r>
              <a:rPr lang="en-US" sz="2400" u="sng" dirty="0">
                <a:solidFill>
                  <a:schemeClr val="tx2"/>
                </a:solidFill>
              </a:rPr>
              <a:t>CNN</a:t>
            </a:r>
          </a:p>
        </p:txBody>
      </p:sp>
    </p:spTree>
    <p:extLst>
      <p:ext uri="{BB962C8B-B14F-4D97-AF65-F5344CB8AC3E}">
        <p14:creationId xmlns:p14="http://schemas.microsoft.com/office/powerpoint/2010/main" val="81943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51D34ED-6D84-D740-8B94-500E089DD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9542"/>
            <a:ext cx="9144000" cy="3837694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F28AC-AA0B-844C-A0B1-3E6B687F3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161ED-88DD-3642-95EB-A97622FD1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Fashion MNIST model accuracy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69082-3AE4-C443-ABD4-A63565C70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CC76833-91F6-3548-BDB5-EE6B05CF1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Fashion MNIST Model</a:t>
            </a:r>
          </a:p>
        </p:txBody>
      </p:sp>
    </p:spTree>
    <p:extLst>
      <p:ext uri="{BB962C8B-B14F-4D97-AF65-F5344CB8AC3E}">
        <p14:creationId xmlns:p14="http://schemas.microsoft.com/office/powerpoint/2010/main" val="948867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ED3FE-9B41-B048-A96B-8E261FC1E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093" y="699542"/>
            <a:ext cx="8426450" cy="2556284"/>
          </a:xfrm>
        </p:spPr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800" dirty="0"/>
              <a:t>Convolution</a:t>
            </a:r>
          </a:p>
          <a:p>
            <a:pPr marL="171450" lvl="2" indent="-171450"/>
            <a:r>
              <a:rPr lang="en-US" sz="2000" dirty="0"/>
              <a:t>		- A convolution is the process of applying a filter (“Kernel”) to an image.</a:t>
            </a:r>
          </a:p>
          <a:p>
            <a:pPr algn="l"/>
            <a:endParaRPr lang="en-US" sz="280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800" dirty="0"/>
              <a:t>Pooling</a:t>
            </a:r>
          </a:p>
          <a:p>
            <a:pPr marL="171450" lvl="2" indent="-171450"/>
            <a:r>
              <a:rPr lang="en-US" sz="2800" dirty="0"/>
              <a:t>		- </a:t>
            </a:r>
            <a:r>
              <a:rPr lang="en-US" sz="2000" dirty="0"/>
              <a:t>It is a process of reducing the size of the image through </a:t>
            </a:r>
            <a:r>
              <a:rPr lang="en-US" sz="2000" dirty="0" err="1"/>
              <a:t>downsampling</a:t>
            </a:r>
            <a:endParaRPr lang="en-US" sz="2000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7192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8D3F68-C0E6-9341-931A-5E3C5737F99C}"/>
              </a:ext>
            </a:extLst>
          </p:cNvPr>
          <p:cNvSpPr txBox="1"/>
          <p:nvPr/>
        </p:nvSpPr>
        <p:spPr>
          <a:xfrm>
            <a:off x="6156176" y="177198"/>
            <a:ext cx="15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Convolution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A05B38-D701-1D46-80F5-99035758A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41" y="875298"/>
            <a:ext cx="4361502" cy="329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84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8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B3218D-BFEC-694B-A6B6-BA4E8D3E1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6693"/>
            <a:ext cx="9143999" cy="40214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4D1E6F-D1EB-494F-BFFB-D4EFA30D4CB6}"/>
              </a:ext>
            </a:extLst>
          </p:cNvPr>
          <p:cNvSpPr txBox="1"/>
          <p:nvPr/>
        </p:nvSpPr>
        <p:spPr>
          <a:xfrm>
            <a:off x="6156176" y="177198"/>
            <a:ext cx="15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Convolution</a:t>
            </a:r>
          </a:p>
        </p:txBody>
      </p:sp>
    </p:spTree>
    <p:extLst>
      <p:ext uri="{BB962C8B-B14F-4D97-AF65-F5344CB8AC3E}">
        <p14:creationId xmlns:p14="http://schemas.microsoft.com/office/powerpoint/2010/main" val="3171815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51DF9-3D8F-4645-BB10-E86AFE66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3" y="168202"/>
            <a:ext cx="8426450" cy="387324"/>
          </a:xfrm>
        </p:spPr>
        <p:txBody>
          <a:bodyPr/>
          <a:lstStyle/>
          <a:p>
            <a:r>
              <a:rPr lang="en-US" dirty="0"/>
              <a:t>CNN – Convolutional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C4C68-2467-E142-B913-28EBC725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noProof="0"/>
              <a:t>Date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4275A-7AB5-004D-B919-6ED3F4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D47A-4C5A-6146-9088-C20C7C40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9044FA-8945-0F4B-BA76-F3EF3519E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85" y="1425054"/>
            <a:ext cx="2837061" cy="28028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F1F9BF3-27D6-AC48-904A-F05F68933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2117839"/>
            <a:ext cx="1568574" cy="14654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EBA56EB-5574-5B40-87C1-1FAB7CB8C80D}"/>
              </a:ext>
            </a:extLst>
          </p:cNvPr>
          <p:cNvSpPr txBox="1"/>
          <p:nvPr/>
        </p:nvSpPr>
        <p:spPr>
          <a:xfrm>
            <a:off x="6156176" y="177198"/>
            <a:ext cx="15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Convolution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A6135B-DE67-0F45-840F-5EC780FB3B7D}"/>
              </a:ext>
            </a:extLst>
          </p:cNvPr>
          <p:cNvSpPr/>
          <p:nvPr/>
        </p:nvSpPr>
        <p:spPr>
          <a:xfrm>
            <a:off x="179512" y="649020"/>
            <a:ext cx="87849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4F4F4F"/>
                </a:solidFill>
                <a:latin typeface="Open Sans"/>
              </a:rPr>
              <a:t>Kernel / filter: A matrix which is smaller than the input, used to transform the input into chunks</a:t>
            </a:r>
            <a:endParaRPr lang="en-IN" sz="1600" b="0" i="0" dirty="0">
              <a:solidFill>
                <a:srgbClr val="4F4F4F"/>
              </a:solidFill>
              <a:effectLst/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28680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ltran">
  <a:themeElements>
    <a:clrScheme name="Altran Palette">
      <a:dk1>
        <a:sysClr val="windowText" lastClr="000000"/>
      </a:dk1>
      <a:lt1>
        <a:srgbClr val="FFFFFF"/>
      </a:lt1>
      <a:dk2>
        <a:srgbClr val="007EAF"/>
      </a:dk2>
      <a:lt2>
        <a:srgbClr val="5F509B"/>
      </a:lt2>
      <a:accent1>
        <a:srgbClr val="EB5F1E"/>
      </a:accent1>
      <a:accent2>
        <a:srgbClr val="FAEB46"/>
      </a:accent2>
      <a:accent3>
        <a:srgbClr val="E12364"/>
      </a:accent3>
      <a:accent4>
        <a:srgbClr val="464B69"/>
      </a:accent4>
      <a:accent5>
        <a:srgbClr val="00B4B9"/>
      </a:accent5>
      <a:accent6>
        <a:srgbClr val="5FC3EB"/>
      </a:accent6>
      <a:hlink>
        <a:srgbClr val="007EAF"/>
      </a:hlink>
      <a:folHlink>
        <a:srgbClr val="007EAF"/>
      </a:folHlink>
    </a:clrScheme>
    <a:fontScheme name="Standard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tran_PPT_16-9_New-1.potx.pptm" id="{19A5CF57-26B4-4752-ACA8-FC66687AC9B7}" vid="{ED34331F-EF53-4739-AB9B-EB7C1A01EFE6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9B8DBE6F590248A0006EF8921BC53E" ma:contentTypeVersion="1" ma:contentTypeDescription="Create a new document." ma:contentTypeScope="" ma:versionID="517ad925a5bd2db6ef59e83ef8462d97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23ecbb62f0a4183bfdd6430d5768dd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8B1323A-56E9-4DB2-9740-3A4855D97C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3F7C12B-DEBA-49BE-B24C-AB2A112872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0F14D8-2676-43CC-95D4-EB701EEE9CA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Altran PowerPoint Template</Template>
  <TotalTime>29097</TotalTime>
  <Words>765</Words>
  <Application>Microsoft Macintosh PowerPoint</Application>
  <PresentationFormat>On-screen Show (16:9)</PresentationFormat>
  <Paragraphs>227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Arial Black</vt:lpstr>
      <vt:lpstr>Calibri</vt:lpstr>
      <vt:lpstr>Open Sans</vt:lpstr>
      <vt:lpstr>Verdana</vt:lpstr>
      <vt:lpstr>Wingdings</vt:lpstr>
      <vt:lpstr>Altran</vt:lpstr>
      <vt:lpstr>PowerPoint Presentation</vt:lpstr>
      <vt:lpstr>PowerPoint Presentation</vt:lpstr>
      <vt:lpstr>PowerPoint Presentation</vt:lpstr>
      <vt:lpstr>PowerPoint Presentation</vt:lpstr>
      <vt:lpstr>Fashion MNIST Model</vt:lpstr>
      <vt:lpstr>CNN – Convolutional Neural Network</vt:lpstr>
      <vt:lpstr>CNN – Convolutional Neural Network</vt:lpstr>
      <vt:lpstr>CNN – Convolutional Neural Network</vt:lpstr>
      <vt:lpstr>CNN – Convolutional Neural Network</vt:lpstr>
      <vt:lpstr>CNN – Convolutional Neural Network</vt:lpstr>
      <vt:lpstr>CNN – Convolutional Neural Network</vt:lpstr>
      <vt:lpstr>CNN – Convolutional Neural Network</vt:lpstr>
      <vt:lpstr>CNN – Convolutional Neural Network</vt:lpstr>
      <vt:lpstr>CNN – Convolutional Neural Network</vt:lpstr>
      <vt:lpstr>CNN – Convolutional Neural Network</vt:lpstr>
      <vt:lpstr>Practical</vt:lpstr>
      <vt:lpstr>CNN – Convolutional Neural Network</vt:lpstr>
      <vt:lpstr>CNN – Convolutional Neural Network</vt:lpstr>
      <vt:lpstr>Image Classification with Fashion MNIST dataset by using CNN</vt:lpstr>
      <vt:lpstr>PowerPoint Presentation</vt:lpstr>
      <vt:lpstr>Cats and Dogs Dataset</vt:lpstr>
      <vt:lpstr>Cats and Dogs Dataset</vt:lpstr>
      <vt:lpstr>Cats and Dogs Dataset – Resizing Images</vt:lpstr>
      <vt:lpstr>Cats and Dogs Dataset – Resizing Images</vt:lpstr>
      <vt:lpstr>Cats and Dogs Dataset</vt:lpstr>
      <vt:lpstr>Cats and Dogs Dataset</vt:lpstr>
      <vt:lpstr>Convolutions with Color Images</vt:lpstr>
      <vt:lpstr>CNN – Convolutional Neural Network</vt:lpstr>
      <vt:lpstr>CNN – Convolutional Neural Network</vt:lpstr>
      <vt:lpstr>PowerPoint Presentation</vt:lpstr>
      <vt:lpstr>Pooling</vt:lpstr>
      <vt:lpstr>CNN – Convolutional Neural Network</vt:lpstr>
      <vt:lpstr>Practical</vt:lpstr>
      <vt:lpstr>PowerPoint Presentation</vt:lpstr>
      <vt:lpstr>Resources</vt:lpstr>
      <vt:lpstr>PowerPoint Presentation</vt:lpstr>
      <vt:lpstr>REVISION HISTORY</vt:lpstr>
      <vt:lpstr>PowerPoint Presentation</vt:lpstr>
    </vt:vector>
  </TitlesOfParts>
  <Manager>Altran</Manager>
  <Company>Altran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Altran</dc:subject>
  <dc:creator>Preethika Amaladhas</dc:creator>
  <cp:lastModifiedBy>Dinesh Chopra</cp:lastModifiedBy>
  <cp:revision>57</cp:revision>
  <dcterms:created xsi:type="dcterms:W3CDTF">2020-05-08T04:42:33Z</dcterms:created>
  <dcterms:modified xsi:type="dcterms:W3CDTF">2021-03-10T16:33:34Z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0x0101000D9B8DBE6F590248A0006EF8921BC53E</vt:lpwstr>
  </property>
</Properties>
</file>